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notesMasterIdLst>
    <p:notesMasterId r:id="rId28"/>
  </p:notesMasterIdLst>
  <p:sldIdLst>
    <p:sldId id="256" r:id="rId2"/>
    <p:sldId id="258" r:id="rId3"/>
    <p:sldId id="259" r:id="rId4"/>
    <p:sldId id="263" r:id="rId5"/>
    <p:sldId id="262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6263D-2C27-42EF-B910-CB761ECEA7FD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9DFE7-F892-45F0-8DD1-70503DC57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17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31295-31BF-679B-1277-1B7D86504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1A8A3F-50AA-1B0B-FD75-F541A26B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D86562-3572-C820-3F7C-A8D5ABDA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D1306-6586-A9AF-4C35-8CD43B6CB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99D66-BA44-540D-50D8-9CF3AC34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E02CC-B5E4-50FF-8C73-73CA7076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16B4DC-1A30-4D81-6147-B3267F35A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37B169-6BA2-6F12-CDEA-DE0A1D1E2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004B4-82C1-0267-99DC-F9E76FD2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F62F66-DEBB-05BF-6516-D2E910C6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A512D2-9453-403A-43CD-EA03D08E9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6A90B5-0293-6EE1-4265-A2448D186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780FA3-AE6A-6079-8DDD-2987C3D5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87F014-FECD-53AF-FBEC-B8740B738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C820F0-2059-535B-E8E1-30B96D55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6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7E9F6-F6EF-658B-BF7E-F2C06450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2724D-32FC-8510-0B2B-44031D30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C8C2BB-359C-7425-C10E-ED6A0BCB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AC129-961C-3E12-67F8-459BC80D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729CDC-EF23-2CC3-7B49-816EFD86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7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D10ED-4811-1429-DA80-95C993D6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035C57-A5C5-DBA7-2816-419DD29D6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940FC6-6E99-8D65-FD2A-C0706D6E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BA6FDE-F702-5660-9BA9-6E57602B5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BAA03-8EE6-9A79-CA5D-95F31BEB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8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DA19F-0E14-63B9-A664-7BFFFD02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F56DF-96F2-DC31-279C-9C430C163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C2F27E-6998-D5E3-4894-D5F8D9C1F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CC24D5-9470-2F1C-96E6-5B5F7D26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C31901-0349-5C19-DF64-1D07AD0D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AC37B2-9BE5-C68D-DD6C-3DD55DBC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8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95751-2A74-28A2-8FB0-D3966D6E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D0DD14-92C6-31A9-C19E-6310D594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D7318E-906A-56E0-F10B-5E1B9E356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9D5930-40AC-1FFB-895E-C3AB369E3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84A1E3-8944-50EF-6B63-2A1C146BB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091CD2-64CE-B53B-000D-EE261EC26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3D9D54-CDDB-DF30-83D9-D63408E6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35E556-D690-D826-1747-6CF3CD38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4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E9355-0DC9-30D7-8216-1F3A2A61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20FEAF-8BC7-FBB1-1847-5AB94F77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897281-8D76-3841-4E9E-6EFFD48C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708F77-0764-4A90-708D-E2039CB3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8362D7-05CC-96C3-B6D4-6E071B0A9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003D57-2D88-35DF-665B-FC90200E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5AC95C-62A2-DEFF-8C1C-100ADDD4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3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FAE13-DAAF-123B-7CCB-7F717768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7FB656-4342-ADE0-41D7-EB5454BF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2E525E-9436-FA7A-2CA2-1096171AD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14D874-4D3F-C913-AB3C-B8DB8E90D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9A9B8A-BE79-A1C5-2F49-B6B1390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468408-D3CF-24D3-03D0-EA59686E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8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A0B45-F4B4-D47E-970E-A2F10F53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B7011C-7EE8-6B33-1ED6-EE293AFA6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9B9F1E-2D4B-EACC-3846-5C856B0BA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24F7C1-1DF9-C4F2-24DC-35E41E1A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7C3E5E-301D-E89B-89C4-5D7C3895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93AA10-6F8E-F7F7-80A6-76749902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7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313438-D42D-59A3-F735-120B30C0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2F1479-1595-A318-C1AF-F178CDE7F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412F4C-82E6-9F8B-F74F-EBD65AEC5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8C9E52-3AD3-4726-332B-6FE866840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E69731-5B78-612E-CA9B-520FBF196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5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homas Rowlandson | Partridge Interrupts Tom Jones in his Protestations to  Lady Bellaston, from &quot;The History of Tom Jones, a Foundling&quot; | The  Metropolitan Museum of Art">
            <a:extLst>
              <a:ext uri="{FF2B5EF4-FFF2-40B4-BE49-F238E27FC236}">
                <a16:creationId xmlns:a16="http://schemas.microsoft.com/office/drawing/2014/main" id="{C94AE4BC-6B93-1D7B-BD9D-5807C8C14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b="14869"/>
          <a:stretch/>
        </p:blipFill>
        <p:spPr bwMode="auto">
          <a:xfrm>
            <a:off x="23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C4F0EF8-5BF7-6036-1E5E-4E52362AD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100" y="17977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altLang="zh-CN" dirty="0">
                <a:solidFill>
                  <a:srgbClr val="FFFFFF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Realism in Tom Jones</a:t>
            </a:r>
            <a:endParaRPr lang="zh-CN" altLang="en-US" dirty="0">
              <a:solidFill>
                <a:srgbClr val="FFFFFF"/>
              </a:solidFill>
              <a:latin typeface="Century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896F0175-5EE6-771C-99FE-4ED549E26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50" y="3775695"/>
            <a:ext cx="5449479" cy="1060879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pPr algn="l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***, ***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6AD3D5C-7627-B384-A702-07A70FAABBD8}"/>
              </a:ext>
            </a:extLst>
          </p:cNvPr>
          <p:cNvCxnSpPr/>
          <p:nvPr/>
        </p:nvCxnSpPr>
        <p:spPr>
          <a:xfrm>
            <a:off x="733926" y="3429000"/>
            <a:ext cx="36816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30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文本, 信件&#10;&#10;描述已自动生成">
            <a:extLst>
              <a:ext uri="{FF2B5EF4-FFF2-40B4-BE49-F238E27FC236}">
                <a16:creationId xmlns:a16="http://schemas.microsoft.com/office/drawing/2014/main" id="{9FCBFC19-D561-6AC5-542D-08320327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50" y="5331304"/>
            <a:ext cx="2397413" cy="13355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5971BB-0D31-AE06-A03F-7AB692B63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433" y="5331304"/>
            <a:ext cx="2164595" cy="1330137"/>
          </a:xfrm>
          <a:prstGeom prst="rect">
            <a:avLst/>
          </a:prstGeom>
        </p:spPr>
      </p:pic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06B93887-6660-ACC8-87BA-492FF3239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7" y="2455580"/>
            <a:ext cx="6114238" cy="3305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707778BB-6E0C-42EE-B79C-999D7688C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88" y="143870"/>
            <a:ext cx="1537276" cy="1428135"/>
          </a:xfrm>
          <a:prstGeom prst="rect">
            <a:avLst/>
          </a:prstGeom>
        </p:spPr>
      </p:pic>
      <p:sp>
        <p:nvSpPr>
          <p:cNvPr id="13" name="圆: 空心 12">
            <a:extLst>
              <a:ext uri="{FF2B5EF4-FFF2-40B4-BE49-F238E27FC236}">
                <a16:creationId xmlns:a16="http://schemas.microsoft.com/office/drawing/2014/main" id="{E6397E13-AB25-0E98-E891-2884B4D0CF46}"/>
              </a:ext>
            </a:extLst>
          </p:cNvPr>
          <p:cNvSpPr/>
          <p:nvPr/>
        </p:nvSpPr>
        <p:spPr>
          <a:xfrm>
            <a:off x="-11206644" y="-10291503"/>
            <a:ext cx="28800000" cy="28800000"/>
          </a:xfrm>
          <a:prstGeom prst="donut">
            <a:avLst>
              <a:gd name="adj" fmla="val 38708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45CD305-CE72-5815-DD6A-066451EE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7" y="-1698725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Century" panose="02040604050505020304" pitchFamily="18" charset="0"/>
              </a:rPr>
              <a:t>/Tom Jones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B75C15-951A-5F89-BC96-0AB840200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37" y="992088"/>
            <a:ext cx="2241288" cy="42559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Warm-hearted</a:t>
            </a:r>
            <a:endParaRPr lang="zh-CN" altLang="en-US" sz="1800" dirty="0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93E0BBDB-476A-5CDE-7ED5-63ADC6DB970C}"/>
              </a:ext>
            </a:extLst>
          </p:cNvPr>
          <p:cNvSpPr txBox="1">
            <a:spLocks/>
          </p:cNvSpPr>
          <p:nvPr/>
        </p:nvSpPr>
        <p:spPr>
          <a:xfrm>
            <a:off x="2097726" y="272732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Willing</a:t>
            </a:r>
            <a:endParaRPr lang="zh-CN" altLang="en-US" sz="1800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9EC3EA1-10A0-D1A9-BC85-6F4BABD479A7}"/>
              </a:ext>
            </a:extLst>
          </p:cNvPr>
          <p:cNvSpPr txBox="1">
            <a:spLocks/>
          </p:cNvSpPr>
          <p:nvPr/>
        </p:nvSpPr>
        <p:spPr>
          <a:xfrm>
            <a:off x="2377525" y="1176987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Susceptible</a:t>
            </a:r>
            <a:endParaRPr lang="zh-CN" altLang="en-US" sz="1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E26887-C249-45C9-2164-5CEDEBB18694}"/>
              </a:ext>
            </a:extLst>
          </p:cNvPr>
          <p:cNvSpPr txBox="1"/>
          <p:nvPr/>
        </p:nvSpPr>
        <p:spPr>
          <a:xfrm>
            <a:off x="7818581" y="2319328"/>
            <a:ext cx="367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in London, he had something with Lady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Bellaston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1DB091-1412-84CB-FE6D-F624FE50DEEE}"/>
              </a:ext>
            </a:extLst>
          </p:cNvPr>
          <p:cNvSpPr txBox="1"/>
          <p:nvPr/>
        </p:nvSpPr>
        <p:spPr>
          <a:xfrm>
            <a:off x="7818581" y="3150917"/>
            <a:ext cx="3679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the fact that his love to Sophia was faithful, he still might have an affair with other women when being tempted.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995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5CD305-CE72-5815-DD6A-066451EE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entury" panose="02040604050505020304" pitchFamily="18" charset="0"/>
              </a:rPr>
              <a:t>/</a:t>
            </a:r>
            <a:r>
              <a:rPr lang="en-US" altLang="zh-CN" dirty="0" err="1">
                <a:latin typeface="Century" panose="02040604050505020304" pitchFamily="18" charset="0"/>
              </a:rPr>
              <a:t>Allworthy</a:t>
            </a:r>
            <a:endParaRPr lang="zh-CN" altLang="en-US" dirty="0">
              <a:latin typeface="Century" panose="020406040505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B75C15-951A-5F89-BC96-0AB840200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2241288" cy="425596"/>
          </a:xfrm>
        </p:spPr>
        <p:txBody>
          <a:bodyPr/>
          <a:lstStyle/>
          <a:p>
            <a:r>
              <a:rPr lang="en-US" altLang="zh-CN" dirty="0"/>
              <a:t>Warm-hearted</a:t>
            </a:r>
            <a:endParaRPr lang="zh-CN" altLang="en-US" dirty="0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93E0BBDB-476A-5CDE-7ED5-63ADC6DB970C}"/>
              </a:ext>
            </a:extLst>
          </p:cNvPr>
          <p:cNvSpPr txBox="1">
            <a:spLocks/>
          </p:cNvSpPr>
          <p:nvPr/>
        </p:nvSpPr>
        <p:spPr>
          <a:xfrm>
            <a:off x="3208976" y="3299563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Generous</a:t>
            </a:r>
            <a:endParaRPr lang="zh-CN" altLang="en-US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9EC3EA1-10A0-D1A9-BC85-6F4BABD479A7}"/>
              </a:ext>
            </a:extLst>
          </p:cNvPr>
          <p:cNvSpPr txBox="1">
            <a:spLocks/>
          </p:cNvSpPr>
          <p:nvPr/>
        </p:nvSpPr>
        <p:spPr>
          <a:xfrm>
            <a:off x="3406938" y="5102186"/>
            <a:ext cx="2879562" cy="425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Easy to be confused by flattery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9E386610-D575-9DBE-D7FC-9180944C30DD}"/>
              </a:ext>
            </a:extLst>
          </p:cNvPr>
          <p:cNvSpPr txBox="1">
            <a:spLocks/>
          </p:cNvSpPr>
          <p:nvPr/>
        </p:nvSpPr>
        <p:spPr>
          <a:xfrm>
            <a:off x="3406938" y="5102186"/>
            <a:ext cx="1127354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But</a:t>
            </a:r>
            <a:endParaRPr lang="zh-CN" altLang="en-US" b="1" dirty="0"/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8BC00697-3EA7-9EF9-4D5C-B94A1B74C158}"/>
              </a:ext>
            </a:extLst>
          </p:cNvPr>
          <p:cNvSpPr/>
          <p:nvPr/>
        </p:nvSpPr>
        <p:spPr>
          <a:xfrm>
            <a:off x="-8304000" y="-10971000"/>
            <a:ext cx="28800000" cy="28800000"/>
          </a:xfrm>
          <a:prstGeom prst="donu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0A0709-DDA0-1235-C9C4-DF1BAB50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11" y="199354"/>
            <a:ext cx="4723223" cy="2741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DBB47D-A57E-BAF8-5FD5-ED231C65B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52" y="3067670"/>
            <a:ext cx="4815682" cy="17345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852C1F-8190-879F-6EBD-6646287EC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52" y="4688827"/>
            <a:ext cx="4815682" cy="18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3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build="p"/>
      <p:bldP spid="3" grpId="0" build="p"/>
      <p:bldP spid="6" grpId="0" build="p"/>
      <p:bldP spid="6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06A49F0-1655-5268-E579-435A43F80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6" y="5657850"/>
            <a:ext cx="4548754" cy="8672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852C1F-8190-879F-6EBD-6646287E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251" y="5657850"/>
            <a:ext cx="2282412" cy="8672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DBB47D-A57E-BAF8-5FD5-ED231C65B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11" y="5657850"/>
            <a:ext cx="2407841" cy="8672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0A0709-DDA0-1235-C9C4-DF1BAB506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75" y="1011390"/>
            <a:ext cx="6219588" cy="3610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45CD305-CE72-5815-DD6A-066451EE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74955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Century" panose="02040604050505020304" pitchFamily="18" charset="0"/>
              </a:rPr>
              <a:t>/</a:t>
            </a:r>
            <a:r>
              <a:rPr lang="en-US" altLang="zh-CN" sz="4800" dirty="0" err="1">
                <a:latin typeface="Century" panose="02040604050505020304" pitchFamily="18" charset="0"/>
              </a:rPr>
              <a:t>Allworthy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B75C15-951A-5F89-BC96-0AB840200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11390"/>
            <a:ext cx="2241288" cy="42559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Warm-hearted</a:t>
            </a:r>
            <a:endParaRPr lang="zh-CN" altLang="en-US" sz="1800" dirty="0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93E0BBDB-476A-5CDE-7ED5-63ADC6DB970C}"/>
              </a:ext>
            </a:extLst>
          </p:cNvPr>
          <p:cNvSpPr txBox="1">
            <a:spLocks/>
          </p:cNvSpPr>
          <p:nvPr/>
        </p:nvSpPr>
        <p:spPr>
          <a:xfrm>
            <a:off x="2148526" y="280933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Generous</a:t>
            </a:r>
            <a:endParaRPr lang="zh-CN" altLang="en-US" sz="1800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9EC3EA1-10A0-D1A9-BC85-6F4BABD479A7}"/>
              </a:ext>
            </a:extLst>
          </p:cNvPr>
          <p:cNvSpPr txBox="1">
            <a:spLocks/>
          </p:cNvSpPr>
          <p:nvPr/>
        </p:nvSpPr>
        <p:spPr>
          <a:xfrm>
            <a:off x="1696039" y="1167468"/>
            <a:ext cx="2879562" cy="425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Easy to be confused by flattery</a:t>
            </a: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8BC00697-3EA7-9EF9-4D5C-B94A1B74C158}"/>
              </a:ext>
            </a:extLst>
          </p:cNvPr>
          <p:cNvSpPr/>
          <p:nvPr/>
        </p:nvSpPr>
        <p:spPr>
          <a:xfrm>
            <a:off x="-5708284" y="-11524291"/>
            <a:ext cx="28800000" cy="28800000"/>
          </a:xfrm>
          <a:prstGeom prst="donut">
            <a:avLst>
              <a:gd name="adj" fmla="val 39938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DDBEB6-BBB9-F0F9-0958-4A1F0454CD47}"/>
              </a:ext>
            </a:extLst>
          </p:cNvPr>
          <p:cNvSpPr txBox="1"/>
          <p:nvPr/>
        </p:nvSpPr>
        <p:spPr>
          <a:xfrm>
            <a:off x="1291687" y="2532612"/>
            <a:ext cx="367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Tom relieved and helped the poor Wretches far from starving, Mr.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Allworthy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touched by Tom.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8CCEAC-6CF2-D9E6-E910-DFD7B2355D65}"/>
              </a:ext>
            </a:extLst>
          </p:cNvPr>
          <p:cNvSpPr txBox="1"/>
          <p:nvPr/>
        </p:nvSpPr>
        <p:spPr>
          <a:xfrm>
            <a:off x="1291686" y="3636885"/>
            <a:ext cx="367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had the same idea as Tom and also got a warm heart in his body.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0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06A49F0-1655-5268-E579-435A43F80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6" y="5657850"/>
            <a:ext cx="4548754" cy="8672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852C1F-8190-879F-6EBD-6646287E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43" y="4174550"/>
            <a:ext cx="5489720" cy="2086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DBB47D-A57E-BAF8-5FD5-ED231C65B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43" y="2114254"/>
            <a:ext cx="5489720" cy="19773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0A0709-DDA0-1235-C9C4-DF1BAB506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021" y="103916"/>
            <a:ext cx="1992641" cy="1156784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45CD305-CE72-5815-DD6A-066451EE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74955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Century" panose="02040604050505020304" pitchFamily="18" charset="0"/>
              </a:rPr>
              <a:t>/</a:t>
            </a:r>
            <a:r>
              <a:rPr lang="en-US" altLang="zh-CN" sz="4800" dirty="0" err="1">
                <a:latin typeface="Century" panose="02040604050505020304" pitchFamily="18" charset="0"/>
              </a:rPr>
              <a:t>Allworthy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B75C15-951A-5F89-BC96-0AB840200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11390"/>
            <a:ext cx="2241288" cy="42559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Warm-hearted</a:t>
            </a:r>
            <a:endParaRPr lang="zh-CN" altLang="en-US" sz="1800" dirty="0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93E0BBDB-476A-5CDE-7ED5-63ADC6DB970C}"/>
              </a:ext>
            </a:extLst>
          </p:cNvPr>
          <p:cNvSpPr txBox="1">
            <a:spLocks/>
          </p:cNvSpPr>
          <p:nvPr/>
        </p:nvSpPr>
        <p:spPr>
          <a:xfrm>
            <a:off x="2148526" y="280933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Generous</a:t>
            </a:r>
            <a:endParaRPr lang="zh-CN" altLang="en-US" sz="1800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9EC3EA1-10A0-D1A9-BC85-6F4BABD479A7}"/>
              </a:ext>
            </a:extLst>
          </p:cNvPr>
          <p:cNvSpPr txBox="1">
            <a:spLocks/>
          </p:cNvSpPr>
          <p:nvPr/>
        </p:nvSpPr>
        <p:spPr>
          <a:xfrm>
            <a:off x="1696039" y="1167468"/>
            <a:ext cx="2879562" cy="425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Easy to be confused by flattery</a:t>
            </a: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8BC00697-3EA7-9EF9-4D5C-B94A1B74C158}"/>
              </a:ext>
            </a:extLst>
          </p:cNvPr>
          <p:cNvSpPr/>
          <p:nvPr/>
        </p:nvSpPr>
        <p:spPr>
          <a:xfrm>
            <a:off x="-5109197" y="-10308368"/>
            <a:ext cx="28800000" cy="28800000"/>
          </a:xfrm>
          <a:prstGeom prst="donut">
            <a:avLst>
              <a:gd name="adj" fmla="val 3898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DDBEB6-BBB9-F0F9-0958-4A1F0454CD47}"/>
              </a:ext>
            </a:extLst>
          </p:cNvPr>
          <p:cNvSpPr txBox="1"/>
          <p:nvPr/>
        </p:nvSpPr>
        <p:spPr>
          <a:xfrm>
            <a:off x="1291685" y="2691249"/>
            <a:ext cx="367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Allworthy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always generous and ready to offer food to others.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8CCEAC-6CF2-D9E6-E910-DFD7B2355D65}"/>
              </a:ext>
            </a:extLst>
          </p:cNvPr>
          <p:cNvSpPr txBox="1"/>
          <p:nvPr/>
        </p:nvSpPr>
        <p:spPr>
          <a:xfrm>
            <a:off x="1291685" y="3633078"/>
            <a:ext cx="367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helps others from the bottom of his heart.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4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06A49F0-1655-5268-E579-435A43F80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993"/>
            <a:ext cx="7208935" cy="1364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0A0709-DDA0-1235-C9C4-DF1BAB506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021" y="103916"/>
            <a:ext cx="1992641" cy="1156784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45CD305-CE72-5815-DD6A-066451EE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74955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Century" panose="02040604050505020304" pitchFamily="18" charset="0"/>
              </a:rPr>
              <a:t>/</a:t>
            </a:r>
            <a:r>
              <a:rPr lang="en-US" altLang="zh-CN" sz="4800" dirty="0" err="1">
                <a:latin typeface="Century" panose="02040604050505020304" pitchFamily="18" charset="0"/>
              </a:rPr>
              <a:t>Allworthy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B75C15-951A-5F89-BC96-0AB840200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11390"/>
            <a:ext cx="2241288" cy="42559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Warm-hearted</a:t>
            </a:r>
            <a:endParaRPr lang="zh-CN" altLang="en-US" sz="1800" dirty="0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93E0BBDB-476A-5CDE-7ED5-63ADC6DB970C}"/>
              </a:ext>
            </a:extLst>
          </p:cNvPr>
          <p:cNvSpPr txBox="1">
            <a:spLocks/>
          </p:cNvSpPr>
          <p:nvPr/>
        </p:nvSpPr>
        <p:spPr>
          <a:xfrm>
            <a:off x="2148526" y="280933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Generous</a:t>
            </a:r>
            <a:endParaRPr lang="zh-CN" altLang="en-US" sz="1800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9EC3EA1-10A0-D1A9-BC85-6F4BABD479A7}"/>
              </a:ext>
            </a:extLst>
          </p:cNvPr>
          <p:cNvSpPr txBox="1">
            <a:spLocks/>
          </p:cNvSpPr>
          <p:nvPr/>
        </p:nvSpPr>
        <p:spPr>
          <a:xfrm>
            <a:off x="1696039" y="1167468"/>
            <a:ext cx="2879562" cy="425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Easy to be confused by flattery</a:t>
            </a: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8BC00697-3EA7-9EF9-4D5C-B94A1B74C158}"/>
              </a:ext>
            </a:extLst>
          </p:cNvPr>
          <p:cNvSpPr/>
          <p:nvPr/>
        </p:nvSpPr>
        <p:spPr>
          <a:xfrm>
            <a:off x="-10795533" y="-9788063"/>
            <a:ext cx="28800000" cy="28800000"/>
          </a:xfrm>
          <a:prstGeom prst="donut">
            <a:avLst>
              <a:gd name="adj" fmla="val 38624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DDBEB6-BBB9-F0F9-0958-4A1F0454CD47}"/>
              </a:ext>
            </a:extLst>
          </p:cNvPr>
          <p:cNvSpPr txBox="1"/>
          <p:nvPr/>
        </p:nvSpPr>
        <p:spPr>
          <a:xfrm>
            <a:off x="7913482" y="2356488"/>
            <a:ext cx="367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Allworthy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believed what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Blifil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said and expelled Tom.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8CCEAC-6CF2-D9E6-E910-DFD7B2355D65}"/>
              </a:ext>
            </a:extLst>
          </p:cNvPr>
          <p:cNvSpPr txBox="1"/>
          <p:nvPr/>
        </p:nvSpPr>
        <p:spPr>
          <a:xfrm>
            <a:off x="7913482" y="3232648"/>
            <a:ext cx="3679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Allworthy’s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flaw which is that he was easy to lend a ready ear to slanders and difficult to know black from write. 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41561C-43C8-6806-7A1A-D5A11502F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251" y="5657850"/>
            <a:ext cx="2282412" cy="8672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3E8605-9498-F246-D751-BE91B4136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11" y="5657850"/>
            <a:ext cx="2407841" cy="8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1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19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09" name="Rectangle 820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墙上挂着一幅画&#10;&#10;描述已自动生成">
            <a:extLst>
              <a:ext uri="{FF2B5EF4-FFF2-40B4-BE49-F238E27FC236}">
                <a16:creationId xmlns:a16="http://schemas.microsoft.com/office/drawing/2014/main" id="{1F3A3CB4-B36F-6AE2-41AE-74870A311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7" b="7387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标题 3">
            <a:extLst>
              <a:ext uri="{FF2B5EF4-FFF2-40B4-BE49-F238E27FC236}">
                <a16:creationId xmlns:a16="http://schemas.microsoft.com/office/drawing/2014/main" id="{CD3F9160-BA78-0AD4-A862-B96E495D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77342"/>
            <a:ext cx="9144000" cy="21942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 dirty="0">
                <a:solidFill>
                  <a:srgbClr val="FFFFFF"/>
                </a:solidFill>
                <a:latin typeface="Century" panose="02040604050505020304" pitchFamily="18" charset="0"/>
              </a:rPr>
              <a:t>/Writing Style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20316E37-EDDE-AFB4-3DBA-2E4A42BAF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3071" y="3838551"/>
            <a:ext cx="1725498" cy="593963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+mj-ea"/>
                <a:ea typeface="+mj-ea"/>
              </a:rPr>
              <a:t>.</a:t>
            </a:r>
            <a:r>
              <a:rPr lang="en-US" altLang="zh-CN" sz="2000" b="1" dirty="0">
                <a:solidFill>
                  <a:srgbClr val="FFFFFF"/>
                </a:solidFill>
                <a:latin typeface="+mj-ea"/>
                <a:ea typeface="+mj-ea"/>
              </a:rPr>
              <a:t>True Name</a:t>
            </a: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2417D6FA-1AA3-F042-C394-F1BAFFC0AC0C}"/>
              </a:ext>
            </a:extLst>
          </p:cNvPr>
          <p:cNvSpPr txBox="1">
            <a:spLocks/>
          </p:cNvSpPr>
          <p:nvPr/>
        </p:nvSpPr>
        <p:spPr>
          <a:xfrm>
            <a:off x="7046544" y="3445543"/>
            <a:ext cx="1420678" cy="393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+mj-ea"/>
                <a:ea typeface="+mj-ea"/>
              </a:rPr>
              <a:t>.</a:t>
            </a:r>
            <a:r>
              <a:rPr lang="en-US" altLang="zh-CN" sz="2000" b="1" dirty="0">
                <a:solidFill>
                  <a:srgbClr val="FFFFFF"/>
                </a:solidFill>
                <a:latin typeface="+mj-ea"/>
                <a:ea typeface="+mj-ea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3944783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8BE1988-0252-3B06-B4F2-61253D1E0925}"/>
              </a:ext>
            </a:extLst>
          </p:cNvPr>
          <p:cNvSpPr/>
          <p:nvPr/>
        </p:nvSpPr>
        <p:spPr>
          <a:xfrm>
            <a:off x="589926" y="1002580"/>
            <a:ext cx="2784437" cy="2939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9CD84E-B79B-7B5F-C031-79AC0DD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37" y="258157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4800" dirty="0">
                <a:latin typeface="Century" panose="02040604050505020304" pitchFamily="18" charset="0"/>
              </a:rPr>
              <a:t>/Prologue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BC942358-24FB-53EC-7461-998E54725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6" y="3673395"/>
            <a:ext cx="5734050" cy="2647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D7BC8418-49B1-C152-C8C7-A955ED06A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49" y="1167412"/>
            <a:ext cx="4877425" cy="5153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7B90E83-6D94-60F4-D877-147844BCC522}"/>
              </a:ext>
            </a:extLst>
          </p:cNvPr>
          <p:cNvSpPr txBox="1"/>
          <p:nvPr/>
        </p:nvSpPr>
        <p:spPr>
          <a:xfrm>
            <a:off x="1632233" y="2305392"/>
            <a:ext cx="364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author ought to consider himself as a restaurant owner,  not a charity.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FE300C6-4665-C6A4-D3A5-6309497660CF}"/>
              </a:ext>
            </a:extLst>
          </p:cNvPr>
          <p:cNvCxnSpPr>
            <a:cxnSpLocks/>
          </p:cNvCxnSpPr>
          <p:nvPr/>
        </p:nvCxnSpPr>
        <p:spPr>
          <a:xfrm>
            <a:off x="1741715" y="2951723"/>
            <a:ext cx="33527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824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1FDB59CC-26DB-FDC6-FB32-C56A1FACF111}"/>
              </a:ext>
            </a:extLst>
          </p:cNvPr>
          <p:cNvSpPr/>
          <p:nvPr/>
        </p:nvSpPr>
        <p:spPr>
          <a:xfrm>
            <a:off x="2456480" y="1937288"/>
            <a:ext cx="1061635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Salty!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06DE4DEA-7DDA-7515-BC8D-EEDDF0AF9552}"/>
              </a:ext>
            </a:extLst>
          </p:cNvPr>
          <p:cNvSpPr/>
          <p:nvPr/>
        </p:nvSpPr>
        <p:spPr>
          <a:xfrm>
            <a:off x="4869050" y="3137034"/>
            <a:ext cx="1374185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tasty!</a:t>
            </a: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BD64BD17-A68D-0D54-D491-23CE8835E0A2}"/>
              </a:ext>
            </a:extLst>
          </p:cNvPr>
          <p:cNvSpPr/>
          <p:nvPr/>
        </p:nvSpPr>
        <p:spPr>
          <a:xfrm>
            <a:off x="3053164" y="3844704"/>
            <a:ext cx="1061635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hot!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BA7B6916-A198-82F6-BA36-02C0107F6417}"/>
              </a:ext>
            </a:extLst>
          </p:cNvPr>
          <p:cNvSpPr/>
          <p:nvPr/>
        </p:nvSpPr>
        <p:spPr>
          <a:xfrm>
            <a:off x="4410558" y="1658318"/>
            <a:ext cx="1405182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taste!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DE6E1837-9920-0AF1-CE38-8E355B7A4A26}"/>
              </a:ext>
            </a:extLst>
          </p:cNvPr>
          <p:cNvSpPr/>
          <p:nvPr/>
        </p:nvSpPr>
        <p:spPr>
          <a:xfrm>
            <a:off x="5556143" y="4402643"/>
            <a:ext cx="1575659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Inappetence!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A3B7A4E2-6D80-ECB5-FDA5-831B55E5E9F5}"/>
              </a:ext>
            </a:extLst>
          </p:cNvPr>
          <p:cNvSpPr/>
          <p:nvPr/>
        </p:nvSpPr>
        <p:spPr>
          <a:xfrm>
            <a:off x="6695267" y="1954035"/>
            <a:ext cx="1560164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unpalatable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00139625-3594-E515-4D97-59C0DFD29C76}"/>
              </a:ext>
            </a:extLst>
          </p:cNvPr>
          <p:cNvSpPr/>
          <p:nvPr/>
        </p:nvSpPr>
        <p:spPr>
          <a:xfrm>
            <a:off x="7674243" y="3119042"/>
            <a:ext cx="1560164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unpleasant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470837DD-BD63-4587-8463-DABCF677CAA6}"/>
              </a:ext>
            </a:extLst>
          </p:cNvPr>
          <p:cNvSpPr/>
          <p:nvPr/>
        </p:nvSpPr>
        <p:spPr>
          <a:xfrm>
            <a:off x="3630476" y="2794950"/>
            <a:ext cx="1560164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isgusting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对话气泡: 圆角矩形 18">
            <a:extLst>
              <a:ext uri="{FF2B5EF4-FFF2-40B4-BE49-F238E27FC236}">
                <a16:creationId xmlns:a16="http://schemas.microsoft.com/office/drawing/2014/main" id="{E8B8221F-B5D7-58A2-750A-6BA4EA551537}"/>
              </a:ext>
            </a:extLst>
          </p:cNvPr>
          <p:cNvSpPr/>
          <p:nvPr/>
        </p:nvSpPr>
        <p:spPr>
          <a:xfrm>
            <a:off x="6950991" y="3490869"/>
            <a:ext cx="1061635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Salty!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对话气泡: 圆角矩形 19">
            <a:extLst>
              <a:ext uri="{FF2B5EF4-FFF2-40B4-BE49-F238E27FC236}">
                <a16:creationId xmlns:a16="http://schemas.microsoft.com/office/drawing/2014/main" id="{9C6D08C0-6097-17B4-E321-B62361262790}"/>
              </a:ext>
            </a:extLst>
          </p:cNvPr>
          <p:cNvSpPr/>
          <p:nvPr/>
        </p:nvSpPr>
        <p:spPr>
          <a:xfrm>
            <a:off x="5813154" y="2494975"/>
            <a:ext cx="1061635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hot!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D98F0818-B823-AC36-39E9-84C968724188}"/>
              </a:ext>
            </a:extLst>
          </p:cNvPr>
          <p:cNvSpPr/>
          <p:nvPr/>
        </p:nvSpPr>
        <p:spPr>
          <a:xfrm>
            <a:off x="4410558" y="4021941"/>
            <a:ext cx="1560164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unpalatable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07354C6C-86A4-356D-5252-C90153568BB4}"/>
              </a:ext>
            </a:extLst>
          </p:cNvPr>
          <p:cNvSpPr/>
          <p:nvPr/>
        </p:nvSpPr>
        <p:spPr>
          <a:xfrm>
            <a:off x="5532324" y="1426970"/>
            <a:ext cx="1560164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unpleasant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对话气泡: 圆角矩形 22">
            <a:extLst>
              <a:ext uri="{FF2B5EF4-FFF2-40B4-BE49-F238E27FC236}">
                <a16:creationId xmlns:a16="http://schemas.microsoft.com/office/drawing/2014/main" id="{BF377B86-BFCB-7BBC-CB7C-5ABCB1B0A447}"/>
              </a:ext>
            </a:extLst>
          </p:cNvPr>
          <p:cNvSpPr/>
          <p:nvPr/>
        </p:nvSpPr>
        <p:spPr>
          <a:xfrm>
            <a:off x="4941154" y="3490868"/>
            <a:ext cx="1575659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Inappetence!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C9DE6FA8-AFDF-D791-E8F7-096DBC7588FE}"/>
              </a:ext>
            </a:extLst>
          </p:cNvPr>
          <p:cNvSpPr/>
          <p:nvPr/>
        </p:nvSpPr>
        <p:spPr>
          <a:xfrm>
            <a:off x="6170909" y="3726110"/>
            <a:ext cx="1560164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unpalatable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对话气泡: 圆角矩形 24">
            <a:extLst>
              <a:ext uri="{FF2B5EF4-FFF2-40B4-BE49-F238E27FC236}">
                <a16:creationId xmlns:a16="http://schemas.microsoft.com/office/drawing/2014/main" id="{91747562-A22A-8409-2C8A-48B291847851}"/>
              </a:ext>
            </a:extLst>
          </p:cNvPr>
          <p:cNvSpPr/>
          <p:nvPr/>
        </p:nvSpPr>
        <p:spPr>
          <a:xfrm>
            <a:off x="5469607" y="3005088"/>
            <a:ext cx="1405182" cy="55793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taste!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F9CF18-EDE8-1401-FEB5-79C315C6C7CC}"/>
              </a:ext>
            </a:extLst>
          </p:cNvPr>
          <p:cNvSpPr txBox="1"/>
          <p:nvPr/>
        </p:nvSpPr>
        <p:spPr>
          <a:xfrm>
            <a:off x="3670513" y="5593177"/>
            <a:ext cx="556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/I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 is difficult to cater for all tastes.</a:t>
            </a:r>
            <a:endParaRPr lang="zh-CN" altLang="en-US" sz="2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0050C6C-92FC-FA58-3B4D-94A576037190}"/>
              </a:ext>
            </a:extLst>
          </p:cNvPr>
          <p:cNvSpPr/>
          <p:nvPr/>
        </p:nvSpPr>
        <p:spPr>
          <a:xfrm>
            <a:off x="589926" y="1002580"/>
            <a:ext cx="2784437" cy="2939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3">
            <a:extLst>
              <a:ext uri="{FF2B5EF4-FFF2-40B4-BE49-F238E27FC236}">
                <a16:creationId xmlns:a16="http://schemas.microsoft.com/office/drawing/2014/main" id="{7F8CA1EE-A7B8-835C-70EA-286DA0D388EE}"/>
              </a:ext>
            </a:extLst>
          </p:cNvPr>
          <p:cNvSpPr txBox="1">
            <a:spLocks/>
          </p:cNvSpPr>
          <p:nvPr/>
        </p:nvSpPr>
        <p:spPr>
          <a:xfrm>
            <a:off x="496037" y="258157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latin typeface="Century" panose="02040604050505020304" pitchFamily="18" charset="0"/>
              </a:rPr>
              <a:t>/Prologue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8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12F9CF18-EDE8-1401-FEB5-79C315C6C7CC}"/>
              </a:ext>
            </a:extLst>
          </p:cNvPr>
          <p:cNvSpPr txBox="1"/>
          <p:nvPr/>
        </p:nvSpPr>
        <p:spPr>
          <a:xfrm>
            <a:off x="4876474" y="1540243"/>
            <a:ext cx="243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#Add  seasoning</a:t>
            </a:r>
            <a:endParaRPr lang="zh-CN" altLang="en-US" sz="2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0050C6C-92FC-FA58-3B4D-94A576037190}"/>
              </a:ext>
            </a:extLst>
          </p:cNvPr>
          <p:cNvSpPr/>
          <p:nvPr/>
        </p:nvSpPr>
        <p:spPr>
          <a:xfrm>
            <a:off x="589926" y="1002580"/>
            <a:ext cx="2784437" cy="2939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3">
            <a:extLst>
              <a:ext uri="{FF2B5EF4-FFF2-40B4-BE49-F238E27FC236}">
                <a16:creationId xmlns:a16="http://schemas.microsoft.com/office/drawing/2014/main" id="{7F8CA1EE-A7B8-835C-70EA-286DA0D388EE}"/>
              </a:ext>
            </a:extLst>
          </p:cNvPr>
          <p:cNvSpPr txBox="1">
            <a:spLocks/>
          </p:cNvSpPr>
          <p:nvPr/>
        </p:nvSpPr>
        <p:spPr>
          <a:xfrm>
            <a:off x="496037" y="258157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Century" panose="02040604050505020304" pitchFamily="18" charset="0"/>
              </a:rPr>
              <a:t>/Prologue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pic>
        <p:nvPicPr>
          <p:cNvPr id="1026" name="Picture 2" descr="original-steak-jpg-a161e2ed - Sean of the South">
            <a:extLst>
              <a:ext uri="{FF2B5EF4-FFF2-40B4-BE49-F238E27FC236}">
                <a16:creationId xmlns:a16="http://schemas.microsoft.com/office/drawing/2014/main" id="{5DF2432B-C8D1-B869-E6B5-D6C80495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3904680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2D1DFD9E-CD41-EA3D-63DD-ADA5B34B6AB2}"/>
              </a:ext>
            </a:extLst>
          </p:cNvPr>
          <p:cNvSpPr/>
          <p:nvPr/>
        </p:nvSpPr>
        <p:spPr>
          <a:xfrm>
            <a:off x="5815186" y="3366392"/>
            <a:ext cx="339499" cy="678343"/>
          </a:xfrm>
          <a:custGeom>
            <a:avLst/>
            <a:gdLst>
              <a:gd name="connsiteX0" fmla="*/ 660131 w 660131"/>
              <a:gd name="connsiteY0" fmla="*/ 0 h 563418"/>
              <a:gd name="connsiteX1" fmla="*/ 4350 w 660131"/>
              <a:gd name="connsiteY1" fmla="*/ 166254 h 563418"/>
              <a:gd name="connsiteX2" fmla="*/ 364568 w 660131"/>
              <a:gd name="connsiteY2" fmla="*/ 350982 h 563418"/>
              <a:gd name="connsiteX3" fmla="*/ 152131 w 660131"/>
              <a:gd name="connsiteY3" fmla="*/ 563418 h 56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131" h="563418">
                <a:moveTo>
                  <a:pt x="660131" y="0"/>
                </a:moveTo>
                <a:cubicBezTo>
                  <a:pt x="356870" y="53878"/>
                  <a:pt x="53610" y="107757"/>
                  <a:pt x="4350" y="166254"/>
                </a:cubicBezTo>
                <a:cubicBezTo>
                  <a:pt x="-44910" y="224751"/>
                  <a:pt x="339938" y="284788"/>
                  <a:pt x="364568" y="350982"/>
                </a:cubicBezTo>
                <a:cubicBezTo>
                  <a:pt x="389198" y="417176"/>
                  <a:pt x="270664" y="490297"/>
                  <a:pt x="152131" y="563418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51165829-DF41-9696-552B-25B235987300}"/>
              </a:ext>
            </a:extLst>
          </p:cNvPr>
          <p:cNvSpPr/>
          <p:nvPr/>
        </p:nvSpPr>
        <p:spPr>
          <a:xfrm>
            <a:off x="5422400" y="3583870"/>
            <a:ext cx="223832" cy="492101"/>
          </a:xfrm>
          <a:custGeom>
            <a:avLst/>
            <a:gdLst>
              <a:gd name="connsiteX0" fmla="*/ 660131 w 660131"/>
              <a:gd name="connsiteY0" fmla="*/ 0 h 563418"/>
              <a:gd name="connsiteX1" fmla="*/ 4350 w 660131"/>
              <a:gd name="connsiteY1" fmla="*/ 166254 h 563418"/>
              <a:gd name="connsiteX2" fmla="*/ 364568 w 660131"/>
              <a:gd name="connsiteY2" fmla="*/ 350982 h 563418"/>
              <a:gd name="connsiteX3" fmla="*/ 152131 w 660131"/>
              <a:gd name="connsiteY3" fmla="*/ 563418 h 56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131" h="563418">
                <a:moveTo>
                  <a:pt x="660131" y="0"/>
                </a:moveTo>
                <a:cubicBezTo>
                  <a:pt x="356870" y="53878"/>
                  <a:pt x="53610" y="107757"/>
                  <a:pt x="4350" y="166254"/>
                </a:cubicBezTo>
                <a:cubicBezTo>
                  <a:pt x="-44910" y="224751"/>
                  <a:pt x="339938" y="284788"/>
                  <a:pt x="364568" y="350982"/>
                </a:cubicBezTo>
                <a:cubicBezTo>
                  <a:pt x="389198" y="417176"/>
                  <a:pt x="270664" y="490297"/>
                  <a:pt x="152131" y="563418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8FCE0964-C018-017F-B289-2864C4394849}"/>
              </a:ext>
            </a:extLst>
          </p:cNvPr>
          <p:cNvSpPr/>
          <p:nvPr/>
        </p:nvSpPr>
        <p:spPr>
          <a:xfrm>
            <a:off x="6185983" y="3451597"/>
            <a:ext cx="339498" cy="583060"/>
          </a:xfrm>
          <a:custGeom>
            <a:avLst/>
            <a:gdLst>
              <a:gd name="connsiteX0" fmla="*/ 660131 w 660131"/>
              <a:gd name="connsiteY0" fmla="*/ 0 h 563418"/>
              <a:gd name="connsiteX1" fmla="*/ 4350 w 660131"/>
              <a:gd name="connsiteY1" fmla="*/ 166254 h 563418"/>
              <a:gd name="connsiteX2" fmla="*/ 364568 w 660131"/>
              <a:gd name="connsiteY2" fmla="*/ 350982 h 563418"/>
              <a:gd name="connsiteX3" fmla="*/ 152131 w 660131"/>
              <a:gd name="connsiteY3" fmla="*/ 563418 h 56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131" h="563418">
                <a:moveTo>
                  <a:pt x="660131" y="0"/>
                </a:moveTo>
                <a:cubicBezTo>
                  <a:pt x="356870" y="53878"/>
                  <a:pt x="53610" y="107757"/>
                  <a:pt x="4350" y="166254"/>
                </a:cubicBezTo>
                <a:cubicBezTo>
                  <a:pt x="-44910" y="224751"/>
                  <a:pt x="339938" y="284788"/>
                  <a:pt x="364568" y="350982"/>
                </a:cubicBezTo>
                <a:cubicBezTo>
                  <a:pt x="389198" y="417176"/>
                  <a:pt x="270664" y="490297"/>
                  <a:pt x="152131" y="563418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68439BBF-F4E0-0E20-11E3-887EEE17F7F5}"/>
              </a:ext>
            </a:extLst>
          </p:cNvPr>
          <p:cNvSpPr/>
          <p:nvPr/>
        </p:nvSpPr>
        <p:spPr>
          <a:xfrm>
            <a:off x="6525481" y="3796521"/>
            <a:ext cx="204532" cy="492102"/>
          </a:xfrm>
          <a:custGeom>
            <a:avLst/>
            <a:gdLst>
              <a:gd name="connsiteX0" fmla="*/ 660131 w 660131"/>
              <a:gd name="connsiteY0" fmla="*/ 0 h 563418"/>
              <a:gd name="connsiteX1" fmla="*/ 4350 w 660131"/>
              <a:gd name="connsiteY1" fmla="*/ 166254 h 563418"/>
              <a:gd name="connsiteX2" fmla="*/ 364568 w 660131"/>
              <a:gd name="connsiteY2" fmla="*/ 350982 h 563418"/>
              <a:gd name="connsiteX3" fmla="*/ 152131 w 660131"/>
              <a:gd name="connsiteY3" fmla="*/ 563418 h 56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131" h="563418">
                <a:moveTo>
                  <a:pt x="660131" y="0"/>
                </a:moveTo>
                <a:cubicBezTo>
                  <a:pt x="356870" y="53878"/>
                  <a:pt x="53610" y="107757"/>
                  <a:pt x="4350" y="166254"/>
                </a:cubicBezTo>
                <a:cubicBezTo>
                  <a:pt x="-44910" y="224751"/>
                  <a:pt x="339938" y="284788"/>
                  <a:pt x="364568" y="350982"/>
                </a:cubicBezTo>
                <a:cubicBezTo>
                  <a:pt x="389198" y="417176"/>
                  <a:pt x="270664" y="490297"/>
                  <a:pt x="152131" y="563418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Seasoning Shaker - Openclipart">
            <a:extLst>
              <a:ext uri="{FF2B5EF4-FFF2-40B4-BE49-F238E27FC236}">
                <a16:creationId xmlns:a16="http://schemas.microsoft.com/office/drawing/2014/main" id="{586B5082-92D6-A9BE-BA04-547D48CB3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88" y="2414649"/>
            <a:ext cx="847989" cy="9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0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 animBg="1"/>
      <p:bldP spid="36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12F9CF18-EDE8-1401-FEB5-79C315C6C7CC}"/>
              </a:ext>
            </a:extLst>
          </p:cNvPr>
          <p:cNvSpPr txBox="1"/>
          <p:nvPr/>
        </p:nvSpPr>
        <p:spPr>
          <a:xfrm>
            <a:off x="4876474" y="1540243"/>
            <a:ext cx="243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#Add  seasoning</a:t>
            </a:r>
            <a:endParaRPr lang="zh-CN" altLang="en-US" sz="2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0050C6C-92FC-FA58-3B4D-94A576037190}"/>
              </a:ext>
            </a:extLst>
          </p:cNvPr>
          <p:cNvSpPr/>
          <p:nvPr/>
        </p:nvSpPr>
        <p:spPr>
          <a:xfrm>
            <a:off x="589926" y="1002580"/>
            <a:ext cx="2784437" cy="2939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3">
            <a:extLst>
              <a:ext uri="{FF2B5EF4-FFF2-40B4-BE49-F238E27FC236}">
                <a16:creationId xmlns:a16="http://schemas.microsoft.com/office/drawing/2014/main" id="{7F8CA1EE-A7B8-835C-70EA-286DA0D388EE}"/>
              </a:ext>
            </a:extLst>
          </p:cNvPr>
          <p:cNvSpPr txBox="1">
            <a:spLocks/>
          </p:cNvSpPr>
          <p:nvPr/>
        </p:nvSpPr>
        <p:spPr>
          <a:xfrm>
            <a:off x="496037" y="258157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Century" panose="02040604050505020304" pitchFamily="18" charset="0"/>
              </a:rPr>
              <a:t>/Prologue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pic>
        <p:nvPicPr>
          <p:cNvPr id="1026" name="Picture 2" descr="original-steak-jpg-a161e2ed - Sean of the South">
            <a:extLst>
              <a:ext uri="{FF2B5EF4-FFF2-40B4-BE49-F238E27FC236}">
                <a16:creationId xmlns:a16="http://schemas.microsoft.com/office/drawing/2014/main" id="{5DF2432B-C8D1-B869-E6B5-D6C80495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3904680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2D1DFD9E-CD41-EA3D-63DD-ADA5B34B6AB2}"/>
              </a:ext>
            </a:extLst>
          </p:cNvPr>
          <p:cNvSpPr/>
          <p:nvPr/>
        </p:nvSpPr>
        <p:spPr>
          <a:xfrm>
            <a:off x="5815186" y="3366392"/>
            <a:ext cx="339499" cy="678343"/>
          </a:xfrm>
          <a:custGeom>
            <a:avLst/>
            <a:gdLst>
              <a:gd name="connsiteX0" fmla="*/ 660131 w 660131"/>
              <a:gd name="connsiteY0" fmla="*/ 0 h 563418"/>
              <a:gd name="connsiteX1" fmla="*/ 4350 w 660131"/>
              <a:gd name="connsiteY1" fmla="*/ 166254 h 563418"/>
              <a:gd name="connsiteX2" fmla="*/ 364568 w 660131"/>
              <a:gd name="connsiteY2" fmla="*/ 350982 h 563418"/>
              <a:gd name="connsiteX3" fmla="*/ 152131 w 660131"/>
              <a:gd name="connsiteY3" fmla="*/ 563418 h 56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131" h="563418">
                <a:moveTo>
                  <a:pt x="660131" y="0"/>
                </a:moveTo>
                <a:cubicBezTo>
                  <a:pt x="356870" y="53878"/>
                  <a:pt x="53610" y="107757"/>
                  <a:pt x="4350" y="166254"/>
                </a:cubicBezTo>
                <a:cubicBezTo>
                  <a:pt x="-44910" y="224751"/>
                  <a:pt x="339938" y="284788"/>
                  <a:pt x="364568" y="350982"/>
                </a:cubicBezTo>
                <a:cubicBezTo>
                  <a:pt x="389198" y="417176"/>
                  <a:pt x="270664" y="490297"/>
                  <a:pt x="152131" y="563418"/>
                </a:cubicBezTo>
              </a:path>
            </a:pathLst>
          </a:cu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51165829-DF41-9696-552B-25B235987300}"/>
              </a:ext>
            </a:extLst>
          </p:cNvPr>
          <p:cNvSpPr/>
          <p:nvPr/>
        </p:nvSpPr>
        <p:spPr>
          <a:xfrm>
            <a:off x="5422400" y="3583870"/>
            <a:ext cx="223832" cy="492101"/>
          </a:xfrm>
          <a:custGeom>
            <a:avLst/>
            <a:gdLst>
              <a:gd name="connsiteX0" fmla="*/ 660131 w 660131"/>
              <a:gd name="connsiteY0" fmla="*/ 0 h 563418"/>
              <a:gd name="connsiteX1" fmla="*/ 4350 w 660131"/>
              <a:gd name="connsiteY1" fmla="*/ 166254 h 563418"/>
              <a:gd name="connsiteX2" fmla="*/ 364568 w 660131"/>
              <a:gd name="connsiteY2" fmla="*/ 350982 h 563418"/>
              <a:gd name="connsiteX3" fmla="*/ 152131 w 660131"/>
              <a:gd name="connsiteY3" fmla="*/ 563418 h 56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131" h="563418">
                <a:moveTo>
                  <a:pt x="660131" y="0"/>
                </a:moveTo>
                <a:cubicBezTo>
                  <a:pt x="356870" y="53878"/>
                  <a:pt x="53610" y="107757"/>
                  <a:pt x="4350" y="166254"/>
                </a:cubicBezTo>
                <a:cubicBezTo>
                  <a:pt x="-44910" y="224751"/>
                  <a:pt x="339938" y="284788"/>
                  <a:pt x="364568" y="350982"/>
                </a:cubicBezTo>
                <a:cubicBezTo>
                  <a:pt x="389198" y="417176"/>
                  <a:pt x="270664" y="490297"/>
                  <a:pt x="152131" y="563418"/>
                </a:cubicBezTo>
              </a:path>
            </a:pathLst>
          </a:cu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8FCE0964-C018-017F-B289-2864C4394849}"/>
              </a:ext>
            </a:extLst>
          </p:cNvPr>
          <p:cNvSpPr/>
          <p:nvPr/>
        </p:nvSpPr>
        <p:spPr>
          <a:xfrm>
            <a:off x="6185983" y="3451597"/>
            <a:ext cx="339498" cy="583060"/>
          </a:xfrm>
          <a:custGeom>
            <a:avLst/>
            <a:gdLst>
              <a:gd name="connsiteX0" fmla="*/ 660131 w 660131"/>
              <a:gd name="connsiteY0" fmla="*/ 0 h 563418"/>
              <a:gd name="connsiteX1" fmla="*/ 4350 w 660131"/>
              <a:gd name="connsiteY1" fmla="*/ 166254 h 563418"/>
              <a:gd name="connsiteX2" fmla="*/ 364568 w 660131"/>
              <a:gd name="connsiteY2" fmla="*/ 350982 h 563418"/>
              <a:gd name="connsiteX3" fmla="*/ 152131 w 660131"/>
              <a:gd name="connsiteY3" fmla="*/ 563418 h 56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131" h="563418">
                <a:moveTo>
                  <a:pt x="660131" y="0"/>
                </a:moveTo>
                <a:cubicBezTo>
                  <a:pt x="356870" y="53878"/>
                  <a:pt x="53610" y="107757"/>
                  <a:pt x="4350" y="166254"/>
                </a:cubicBezTo>
                <a:cubicBezTo>
                  <a:pt x="-44910" y="224751"/>
                  <a:pt x="339938" y="284788"/>
                  <a:pt x="364568" y="350982"/>
                </a:cubicBezTo>
                <a:cubicBezTo>
                  <a:pt x="389198" y="417176"/>
                  <a:pt x="270664" y="490297"/>
                  <a:pt x="152131" y="563418"/>
                </a:cubicBezTo>
              </a:path>
            </a:pathLst>
          </a:cu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68439BBF-F4E0-0E20-11E3-887EEE17F7F5}"/>
              </a:ext>
            </a:extLst>
          </p:cNvPr>
          <p:cNvSpPr/>
          <p:nvPr/>
        </p:nvSpPr>
        <p:spPr>
          <a:xfrm>
            <a:off x="6525481" y="3796521"/>
            <a:ext cx="204532" cy="492102"/>
          </a:xfrm>
          <a:custGeom>
            <a:avLst/>
            <a:gdLst>
              <a:gd name="connsiteX0" fmla="*/ 660131 w 660131"/>
              <a:gd name="connsiteY0" fmla="*/ 0 h 563418"/>
              <a:gd name="connsiteX1" fmla="*/ 4350 w 660131"/>
              <a:gd name="connsiteY1" fmla="*/ 166254 h 563418"/>
              <a:gd name="connsiteX2" fmla="*/ 364568 w 660131"/>
              <a:gd name="connsiteY2" fmla="*/ 350982 h 563418"/>
              <a:gd name="connsiteX3" fmla="*/ 152131 w 660131"/>
              <a:gd name="connsiteY3" fmla="*/ 563418 h 56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131" h="563418">
                <a:moveTo>
                  <a:pt x="660131" y="0"/>
                </a:moveTo>
                <a:cubicBezTo>
                  <a:pt x="356870" y="53878"/>
                  <a:pt x="53610" y="107757"/>
                  <a:pt x="4350" y="166254"/>
                </a:cubicBezTo>
                <a:cubicBezTo>
                  <a:pt x="-44910" y="224751"/>
                  <a:pt x="339938" y="284788"/>
                  <a:pt x="364568" y="350982"/>
                </a:cubicBezTo>
                <a:cubicBezTo>
                  <a:pt x="389198" y="417176"/>
                  <a:pt x="270664" y="490297"/>
                  <a:pt x="152131" y="563418"/>
                </a:cubicBezTo>
              </a:path>
            </a:pathLst>
          </a:cu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Seasoning Shaker - Openclipart">
            <a:extLst>
              <a:ext uri="{FF2B5EF4-FFF2-40B4-BE49-F238E27FC236}">
                <a16:creationId xmlns:a16="http://schemas.microsoft.com/office/drawing/2014/main" id="{586B5082-92D6-A9BE-BA04-547D48CB3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88" y="2414649"/>
            <a:ext cx="847989" cy="9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D7F1ACE-BDF1-65DB-C71A-A8661C3336DD}"/>
              </a:ext>
            </a:extLst>
          </p:cNvPr>
          <p:cNvSpPr txBox="1"/>
          <p:nvPr/>
        </p:nvSpPr>
        <p:spPr>
          <a:xfrm>
            <a:off x="4876474" y="1842608"/>
            <a:ext cx="243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too much</a:t>
            </a:r>
            <a:endParaRPr lang="zh-CN" altLang="en-US" sz="2400" b="1" dirty="0"/>
          </a:p>
        </p:txBody>
      </p:sp>
      <p:pic>
        <p:nvPicPr>
          <p:cNvPr id="3" name="Picture 4" descr="Seasoning Shaker - Openclipart">
            <a:extLst>
              <a:ext uri="{FF2B5EF4-FFF2-40B4-BE49-F238E27FC236}">
                <a16:creationId xmlns:a16="http://schemas.microsoft.com/office/drawing/2014/main" id="{A2072D70-2B47-DB16-FEA7-96D6F027A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263" y="2614740"/>
            <a:ext cx="847989" cy="9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easoning Shaker - Openclipart">
            <a:extLst>
              <a:ext uri="{FF2B5EF4-FFF2-40B4-BE49-F238E27FC236}">
                <a16:creationId xmlns:a16="http://schemas.microsoft.com/office/drawing/2014/main" id="{E80D7DBE-29AC-126D-3810-22C9D7A1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20" y="2686780"/>
            <a:ext cx="847989" cy="9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1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05" name="Rectangle 4179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82" name="Rectangle 4181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4AE4BC-6B93-1D7B-BD9D-5807C8C14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1" b="14462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ffectLst>
            <a:glow rad="127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74313353-A9CC-E4F4-1A6D-04123D75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43" y="557189"/>
            <a:ext cx="3654752" cy="5571898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/Content</a:t>
            </a:r>
            <a:endParaRPr lang="zh-CN" altLang="en-US" sz="5400" dirty="0">
              <a:solidFill>
                <a:srgbClr val="FFFFFF"/>
              </a:solidFill>
              <a:latin typeface="Century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5" name="内容占位符 10">
            <a:extLst>
              <a:ext uri="{FF2B5EF4-FFF2-40B4-BE49-F238E27FC236}">
                <a16:creationId xmlns:a16="http://schemas.microsoft.com/office/drawing/2014/main" id="{D1D5C8B7-9CAC-DEE5-1CAA-28DA0DDBE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3506" y="557189"/>
            <a:ext cx="4712852" cy="55718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</a:p>
          <a:p>
            <a:pPr marL="0" indent="0">
              <a:buNone/>
            </a:pPr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haracteristic</a:t>
            </a:r>
          </a:p>
          <a:p>
            <a:pPr marL="0" indent="0">
              <a:buNone/>
            </a:pPr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riting Style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38D2CD3-808D-EA8D-F5A1-3C94F4F9F659}"/>
              </a:ext>
            </a:extLst>
          </p:cNvPr>
          <p:cNvCxnSpPr>
            <a:cxnSpLocks/>
          </p:cNvCxnSpPr>
          <p:nvPr/>
        </p:nvCxnSpPr>
        <p:spPr>
          <a:xfrm>
            <a:off x="6855555" y="2080727"/>
            <a:ext cx="0" cy="254725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19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8BE1988-0252-3B06-B4F2-61253D1E0925}"/>
              </a:ext>
            </a:extLst>
          </p:cNvPr>
          <p:cNvSpPr/>
          <p:nvPr/>
        </p:nvSpPr>
        <p:spPr>
          <a:xfrm>
            <a:off x="589925" y="1002580"/>
            <a:ext cx="3434400" cy="2939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9CD84E-B79B-7B5F-C031-79AC0DD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37" y="258157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4800" dirty="0">
                <a:latin typeface="Century" panose="02040604050505020304" pitchFamily="18" charset="0"/>
              </a:rPr>
              <a:t>/True name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B90E83-6D94-60F4-D877-147844BCC522}"/>
              </a:ext>
            </a:extLst>
          </p:cNvPr>
          <p:cNvSpPr txBox="1"/>
          <p:nvPr/>
        </p:nvSpPr>
        <p:spPr>
          <a:xfrm>
            <a:off x="496037" y="5199835"/>
            <a:ext cx="521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honest, adding in real characters to a novel can be a great way to add a real sense of reality to a novel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FE300C6-4665-C6A4-D3A5-6309497660CF}"/>
              </a:ext>
            </a:extLst>
          </p:cNvPr>
          <p:cNvCxnSpPr>
            <a:cxnSpLocks/>
          </p:cNvCxnSpPr>
          <p:nvPr/>
        </p:nvCxnSpPr>
        <p:spPr>
          <a:xfrm>
            <a:off x="589924" y="5852329"/>
            <a:ext cx="487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E2C8DB16-3904-2E77-02E3-4A7666A4C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20" y="1921450"/>
            <a:ext cx="8577943" cy="2940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26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8BE1988-0252-3B06-B4F2-61253D1E0925}"/>
              </a:ext>
            </a:extLst>
          </p:cNvPr>
          <p:cNvSpPr/>
          <p:nvPr/>
        </p:nvSpPr>
        <p:spPr>
          <a:xfrm>
            <a:off x="615322" y="1021705"/>
            <a:ext cx="3794400" cy="2939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9CD84E-B79B-7B5F-C031-79AC0DD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619" y="20619"/>
            <a:ext cx="2912181" cy="805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100" dirty="0">
                <a:latin typeface="Century" panose="02040604050505020304" pitchFamily="18" charset="0"/>
              </a:rPr>
              <a:t>s</a:t>
            </a:r>
            <a:r>
              <a:rPr lang="en-US" altLang="zh-CN" sz="4800" dirty="0">
                <a:latin typeface="Century" panose="02040604050505020304" pitchFamily="18" charset="0"/>
              </a:rPr>
              <a:t>omething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0E1A9AFE-002F-CDCE-D44C-C135263FE1D5}"/>
              </a:ext>
            </a:extLst>
          </p:cNvPr>
          <p:cNvSpPr txBox="1">
            <a:spLocks/>
          </p:cNvSpPr>
          <p:nvPr/>
        </p:nvSpPr>
        <p:spPr>
          <a:xfrm>
            <a:off x="369145" y="202823"/>
            <a:ext cx="1351998" cy="174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4400" dirty="0">
                <a:latin typeface="Century" panose="02040604050505020304" pitchFamily="18" charset="0"/>
              </a:rPr>
              <a:t>S</a:t>
            </a:r>
            <a:endParaRPr lang="zh-CN" altLang="en-US" sz="14400" dirty="0">
              <a:latin typeface="Century" panose="02040604050505020304" pitchFamily="18" charset="0"/>
            </a:endParaRP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DFB922A6-B74A-3051-A4F7-881E419E7810}"/>
              </a:ext>
            </a:extLst>
          </p:cNvPr>
          <p:cNvSpPr txBox="1">
            <a:spLocks/>
          </p:cNvSpPr>
          <p:nvPr/>
        </p:nvSpPr>
        <p:spPr>
          <a:xfrm>
            <a:off x="1466619" y="682504"/>
            <a:ext cx="350130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Century" panose="02040604050505020304" pitchFamily="18" charset="0"/>
              </a:rPr>
              <a:t>interesting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pic>
        <p:nvPicPr>
          <p:cNvPr id="7" name="图片 6" descr="图形用户界面, 文本, 电子邮件&#10;&#10;描述已自动生成">
            <a:extLst>
              <a:ext uri="{FF2B5EF4-FFF2-40B4-BE49-F238E27FC236}">
                <a16:creationId xmlns:a16="http://schemas.microsoft.com/office/drawing/2014/main" id="{65899C61-2E30-1B40-15CD-AA78BFD2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07" y="2236298"/>
            <a:ext cx="9013331" cy="16237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9409E4-D17E-81C2-E189-07D672C68E70}"/>
              </a:ext>
            </a:extLst>
          </p:cNvPr>
          <p:cNvSpPr txBox="1"/>
          <p:nvPr/>
        </p:nvSpPr>
        <p:spPr>
          <a:xfrm>
            <a:off x="3708948" y="4767472"/>
            <a:ext cx="477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#Why Tom was designed like this?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2275578-12E5-60B3-AA7D-0D4AC4448423}"/>
              </a:ext>
            </a:extLst>
          </p:cNvPr>
          <p:cNvSpPr txBox="1"/>
          <p:nvPr/>
        </p:nvSpPr>
        <p:spPr>
          <a:xfrm>
            <a:off x="3877728" y="4771311"/>
            <a:ext cx="157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 Jones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EF795EF-A23D-7D4C-3D0F-37EE2CB0604D}"/>
              </a:ext>
            </a:extLst>
          </p:cNvPr>
          <p:cNvCxnSpPr/>
          <p:nvPr/>
        </p:nvCxnSpPr>
        <p:spPr>
          <a:xfrm>
            <a:off x="5430272" y="5029069"/>
            <a:ext cx="1819374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40909CA-3E03-F2F0-767C-139B9F555509}"/>
              </a:ext>
            </a:extLst>
          </p:cNvPr>
          <p:cNvSpPr txBox="1"/>
          <p:nvPr/>
        </p:nvSpPr>
        <p:spPr>
          <a:xfrm>
            <a:off x="7240219" y="4771311"/>
            <a:ext cx="157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Mr.B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CFE301-BB1F-840C-5CE7-881CE707DE2F}"/>
              </a:ext>
            </a:extLst>
          </p:cNvPr>
          <p:cNvSpPr txBox="1"/>
          <p:nvPr/>
        </p:nvSpPr>
        <p:spPr>
          <a:xfrm>
            <a:off x="5603398" y="4710683"/>
            <a:ext cx="144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Same reason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2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8BE1988-0252-3B06-B4F2-61253D1E0925}"/>
              </a:ext>
            </a:extLst>
          </p:cNvPr>
          <p:cNvSpPr/>
          <p:nvPr/>
        </p:nvSpPr>
        <p:spPr>
          <a:xfrm>
            <a:off x="615322" y="1021705"/>
            <a:ext cx="3794400" cy="2939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9CD84E-B79B-7B5F-C031-79AC0DD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619" y="20619"/>
            <a:ext cx="2912181" cy="805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100" dirty="0">
                <a:latin typeface="Century" panose="02040604050505020304" pitchFamily="18" charset="0"/>
              </a:rPr>
              <a:t>s</a:t>
            </a:r>
            <a:r>
              <a:rPr lang="en-US" altLang="zh-CN" sz="4800" dirty="0">
                <a:latin typeface="Century" panose="02040604050505020304" pitchFamily="18" charset="0"/>
              </a:rPr>
              <a:t>omething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0E1A9AFE-002F-CDCE-D44C-C135263FE1D5}"/>
              </a:ext>
            </a:extLst>
          </p:cNvPr>
          <p:cNvSpPr txBox="1">
            <a:spLocks/>
          </p:cNvSpPr>
          <p:nvPr/>
        </p:nvSpPr>
        <p:spPr>
          <a:xfrm>
            <a:off x="369145" y="202823"/>
            <a:ext cx="1351998" cy="174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4400" dirty="0">
                <a:latin typeface="Century" panose="02040604050505020304" pitchFamily="18" charset="0"/>
              </a:rPr>
              <a:t>S</a:t>
            </a:r>
            <a:endParaRPr lang="zh-CN" altLang="en-US" sz="14400" dirty="0">
              <a:latin typeface="Century" panose="02040604050505020304" pitchFamily="18" charset="0"/>
            </a:endParaRP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DFB922A6-B74A-3051-A4F7-881E419E7810}"/>
              </a:ext>
            </a:extLst>
          </p:cNvPr>
          <p:cNvSpPr txBox="1">
            <a:spLocks/>
          </p:cNvSpPr>
          <p:nvPr/>
        </p:nvSpPr>
        <p:spPr>
          <a:xfrm>
            <a:off x="1466619" y="682504"/>
            <a:ext cx="350130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Century" panose="02040604050505020304" pitchFamily="18" charset="0"/>
              </a:rPr>
              <a:t>interesting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9409E4-D17E-81C2-E189-07D672C68E70}"/>
              </a:ext>
            </a:extLst>
          </p:cNvPr>
          <p:cNvSpPr txBox="1"/>
          <p:nvPr/>
        </p:nvSpPr>
        <p:spPr>
          <a:xfrm>
            <a:off x="3708948" y="5225772"/>
            <a:ext cx="477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#Why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Bilfil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designed like this?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FC4EEEA1-A7C8-DE2E-2793-C63B28BF2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63" y="1521468"/>
            <a:ext cx="6124575" cy="3181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06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8BE1988-0252-3B06-B4F2-61253D1E0925}"/>
              </a:ext>
            </a:extLst>
          </p:cNvPr>
          <p:cNvSpPr/>
          <p:nvPr/>
        </p:nvSpPr>
        <p:spPr>
          <a:xfrm>
            <a:off x="615322" y="1021705"/>
            <a:ext cx="3794400" cy="2939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9CD84E-B79B-7B5F-C031-79AC0DD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619" y="20619"/>
            <a:ext cx="2912181" cy="805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100" dirty="0">
                <a:latin typeface="Century" panose="02040604050505020304" pitchFamily="18" charset="0"/>
              </a:rPr>
              <a:t>s</a:t>
            </a:r>
            <a:r>
              <a:rPr lang="en-US" altLang="zh-CN" sz="4800" dirty="0">
                <a:latin typeface="Century" panose="02040604050505020304" pitchFamily="18" charset="0"/>
              </a:rPr>
              <a:t>omething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0E1A9AFE-002F-CDCE-D44C-C135263FE1D5}"/>
              </a:ext>
            </a:extLst>
          </p:cNvPr>
          <p:cNvSpPr txBox="1">
            <a:spLocks/>
          </p:cNvSpPr>
          <p:nvPr/>
        </p:nvSpPr>
        <p:spPr>
          <a:xfrm>
            <a:off x="369145" y="202823"/>
            <a:ext cx="1351998" cy="174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4400" dirty="0">
                <a:latin typeface="Century" panose="02040604050505020304" pitchFamily="18" charset="0"/>
              </a:rPr>
              <a:t>S</a:t>
            </a:r>
            <a:endParaRPr lang="zh-CN" altLang="en-US" sz="14400" dirty="0">
              <a:latin typeface="Century" panose="02040604050505020304" pitchFamily="18" charset="0"/>
            </a:endParaRP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DFB922A6-B74A-3051-A4F7-881E419E7810}"/>
              </a:ext>
            </a:extLst>
          </p:cNvPr>
          <p:cNvSpPr txBox="1">
            <a:spLocks/>
          </p:cNvSpPr>
          <p:nvPr/>
        </p:nvSpPr>
        <p:spPr>
          <a:xfrm>
            <a:off x="1466619" y="682504"/>
            <a:ext cx="350130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Century" panose="02040604050505020304" pitchFamily="18" charset="0"/>
              </a:rPr>
              <a:t>interesting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9409E4-D17E-81C2-E189-07D672C68E70}"/>
              </a:ext>
            </a:extLst>
          </p:cNvPr>
          <p:cNvSpPr txBox="1"/>
          <p:nvPr/>
        </p:nvSpPr>
        <p:spPr>
          <a:xfrm>
            <a:off x="369145" y="2148292"/>
            <a:ext cx="44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#Why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Bilfil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designed like this?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FC4EEEA1-A7C8-DE2E-2793-C63B28BF2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63" y="1521468"/>
            <a:ext cx="6124575" cy="3181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1DA55F-530F-C728-EA66-0DECFE4292EB}"/>
              </a:ext>
            </a:extLst>
          </p:cNvPr>
          <p:cNvSpPr txBox="1"/>
          <p:nvPr/>
        </p:nvSpPr>
        <p:spPr>
          <a:xfrm>
            <a:off x="1132096" y="3112143"/>
            <a:ext cx="368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author hates people who will do anything to get an advantage and are hypocritical. So this character was designed to be overthrown.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4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8BE1988-0252-3B06-B4F2-61253D1E0925}"/>
              </a:ext>
            </a:extLst>
          </p:cNvPr>
          <p:cNvSpPr/>
          <p:nvPr/>
        </p:nvSpPr>
        <p:spPr>
          <a:xfrm>
            <a:off x="615322" y="1603591"/>
            <a:ext cx="3794400" cy="2939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9CD84E-B79B-7B5F-C031-79AC0DD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619" y="20619"/>
            <a:ext cx="2912181" cy="805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100" dirty="0">
                <a:latin typeface="Century" panose="02040604050505020304" pitchFamily="18" charset="0"/>
              </a:rPr>
              <a:t>s</a:t>
            </a:r>
            <a:r>
              <a:rPr lang="en-US" altLang="zh-CN" sz="4800" dirty="0">
                <a:latin typeface="Century" panose="02040604050505020304" pitchFamily="18" charset="0"/>
              </a:rPr>
              <a:t>omething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0E1A9AFE-002F-CDCE-D44C-C135263FE1D5}"/>
              </a:ext>
            </a:extLst>
          </p:cNvPr>
          <p:cNvSpPr txBox="1">
            <a:spLocks/>
          </p:cNvSpPr>
          <p:nvPr/>
        </p:nvSpPr>
        <p:spPr>
          <a:xfrm>
            <a:off x="369145" y="202823"/>
            <a:ext cx="1351998" cy="174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4400" dirty="0">
                <a:latin typeface="Century" panose="02040604050505020304" pitchFamily="18" charset="0"/>
              </a:rPr>
              <a:t>S</a:t>
            </a:r>
            <a:endParaRPr lang="zh-CN" altLang="en-US" sz="14400" dirty="0">
              <a:latin typeface="Century" panose="02040604050505020304" pitchFamily="18" charset="0"/>
            </a:endParaRP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DFB922A6-B74A-3051-A4F7-881E419E7810}"/>
              </a:ext>
            </a:extLst>
          </p:cNvPr>
          <p:cNvSpPr txBox="1">
            <a:spLocks/>
          </p:cNvSpPr>
          <p:nvPr/>
        </p:nvSpPr>
        <p:spPr>
          <a:xfrm>
            <a:off x="1466619" y="682504"/>
            <a:ext cx="350130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Century" panose="02040604050505020304" pitchFamily="18" charset="0"/>
              </a:rPr>
              <a:t>more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5CFAA393-FABE-F30E-54FB-EA9A2CB60174}"/>
              </a:ext>
            </a:extLst>
          </p:cNvPr>
          <p:cNvSpPr txBox="1">
            <a:spLocks/>
          </p:cNvSpPr>
          <p:nvPr/>
        </p:nvSpPr>
        <p:spPr>
          <a:xfrm>
            <a:off x="1466618" y="1243547"/>
            <a:ext cx="350130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Century" panose="02040604050505020304" pitchFamily="18" charset="0"/>
              </a:rPr>
              <a:t>interesting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35A10-2ECB-215A-3B6E-962E1D092AC6}"/>
              </a:ext>
            </a:extLst>
          </p:cNvPr>
          <p:cNvSpPr txBox="1"/>
          <p:nvPr/>
        </p:nvSpPr>
        <p:spPr>
          <a:xfrm>
            <a:off x="3497353" y="3455290"/>
            <a:ext cx="5197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#What if Tom is truly the maid's child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7BC06E-11C8-D58E-A40F-1CA1F498F06D}"/>
              </a:ext>
            </a:extLst>
          </p:cNvPr>
          <p:cNvSpPr txBox="1"/>
          <p:nvPr/>
        </p:nvSpPr>
        <p:spPr>
          <a:xfrm>
            <a:off x="2737981" y="4023960"/>
            <a:ext cx="197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Will he die in jail?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8FFEB6-9C65-ACF9-0377-52E1620988C1}"/>
              </a:ext>
            </a:extLst>
          </p:cNvPr>
          <p:cNvSpPr txBox="1"/>
          <p:nvPr/>
        </p:nvSpPr>
        <p:spPr>
          <a:xfrm>
            <a:off x="5688998" y="4399311"/>
            <a:ext cx="4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Will he still eventually inherit the property?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AFF224-A25F-484B-CF41-9DD25AADCFC3}"/>
              </a:ext>
            </a:extLst>
          </p:cNvPr>
          <p:cNvSpPr txBox="1"/>
          <p:nvPr/>
        </p:nvSpPr>
        <p:spPr>
          <a:xfrm>
            <a:off x="5199473" y="3059668"/>
            <a:ext cx="37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Will he still be able to marry Sophia?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92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8BE1988-0252-3B06-B4F2-61253D1E0925}"/>
              </a:ext>
            </a:extLst>
          </p:cNvPr>
          <p:cNvSpPr/>
          <p:nvPr/>
        </p:nvSpPr>
        <p:spPr>
          <a:xfrm>
            <a:off x="615322" y="1603591"/>
            <a:ext cx="3794400" cy="2939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9CD84E-B79B-7B5F-C031-79AC0DD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619" y="20619"/>
            <a:ext cx="2912181" cy="805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100" dirty="0">
                <a:latin typeface="Century" panose="02040604050505020304" pitchFamily="18" charset="0"/>
              </a:rPr>
              <a:t>s</a:t>
            </a:r>
            <a:r>
              <a:rPr lang="en-US" altLang="zh-CN" sz="4800" dirty="0">
                <a:latin typeface="Century" panose="02040604050505020304" pitchFamily="18" charset="0"/>
              </a:rPr>
              <a:t>omething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0E1A9AFE-002F-CDCE-D44C-C135263FE1D5}"/>
              </a:ext>
            </a:extLst>
          </p:cNvPr>
          <p:cNvSpPr txBox="1">
            <a:spLocks/>
          </p:cNvSpPr>
          <p:nvPr/>
        </p:nvSpPr>
        <p:spPr>
          <a:xfrm>
            <a:off x="369145" y="202823"/>
            <a:ext cx="1351998" cy="174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4400" dirty="0">
                <a:latin typeface="Century" panose="02040604050505020304" pitchFamily="18" charset="0"/>
              </a:rPr>
              <a:t>S</a:t>
            </a:r>
            <a:endParaRPr lang="zh-CN" altLang="en-US" sz="14400" dirty="0">
              <a:latin typeface="Century" panose="02040604050505020304" pitchFamily="18" charset="0"/>
            </a:endParaRP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DFB922A6-B74A-3051-A4F7-881E419E7810}"/>
              </a:ext>
            </a:extLst>
          </p:cNvPr>
          <p:cNvSpPr txBox="1">
            <a:spLocks/>
          </p:cNvSpPr>
          <p:nvPr/>
        </p:nvSpPr>
        <p:spPr>
          <a:xfrm>
            <a:off x="1466619" y="682504"/>
            <a:ext cx="350130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Century" panose="02040604050505020304" pitchFamily="18" charset="0"/>
              </a:rPr>
              <a:t>more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5CFAA393-FABE-F30E-54FB-EA9A2CB60174}"/>
              </a:ext>
            </a:extLst>
          </p:cNvPr>
          <p:cNvSpPr txBox="1">
            <a:spLocks/>
          </p:cNvSpPr>
          <p:nvPr/>
        </p:nvSpPr>
        <p:spPr>
          <a:xfrm>
            <a:off x="1466618" y="1243547"/>
            <a:ext cx="350130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Century" panose="02040604050505020304" pitchFamily="18" charset="0"/>
              </a:rPr>
              <a:t>interesting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35A10-2ECB-215A-3B6E-962E1D092AC6}"/>
              </a:ext>
            </a:extLst>
          </p:cNvPr>
          <p:cNvSpPr txBox="1"/>
          <p:nvPr/>
        </p:nvSpPr>
        <p:spPr>
          <a:xfrm>
            <a:off x="3993113" y="3328291"/>
            <a:ext cx="420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It is because of his flaws that his virtues are so precious. ”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436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A6E904-C296-0CE0-21B4-66C880612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4" b="9964"/>
          <a:stretch/>
        </p:blipFill>
        <p:spPr bwMode="auto">
          <a:xfrm>
            <a:off x="20" y="0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标题 3">
            <a:extLst>
              <a:ext uri="{FF2B5EF4-FFF2-40B4-BE49-F238E27FC236}">
                <a16:creationId xmlns:a16="http://schemas.microsoft.com/office/drawing/2014/main" id="{CD3F9160-BA78-0AD4-A862-B96E495D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1"/>
            <a:ext cx="9144000" cy="30400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14400" dirty="0">
                <a:solidFill>
                  <a:srgbClr val="FFFFFF"/>
                </a:solidFill>
                <a:latin typeface="Rastanty Cortez" panose="02000506000000020003" pitchFamily="2" charset="0"/>
              </a:rPr>
              <a:t>/Thanks</a:t>
            </a:r>
          </a:p>
        </p:txBody>
      </p:sp>
    </p:spTree>
    <p:extLst>
      <p:ext uri="{BB962C8B-B14F-4D97-AF65-F5344CB8AC3E}">
        <p14:creationId xmlns:p14="http://schemas.microsoft.com/office/powerpoint/2010/main" val="3268205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File:The constancy of Tom Jones subdued by the charms of Black Moll...,  illustration to Henry">
            <a:extLst>
              <a:ext uri="{FF2B5EF4-FFF2-40B4-BE49-F238E27FC236}">
                <a16:creationId xmlns:a16="http://schemas.microsoft.com/office/drawing/2014/main" id="{F7C8B1A8-0A5E-08F7-5F2B-D394D6783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7" b="1064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EF5E24-5B99-DDC1-5012-A4633582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066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 dirty="0">
                <a:solidFill>
                  <a:srgbClr val="FFFFFF"/>
                </a:solidFill>
                <a:latin typeface="Century" panose="02040604050505020304" pitchFamily="18" charset="0"/>
              </a:rPr>
              <a:t>/Introduction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BBDC8C6-D9D5-C643-8DD1-63418FDDA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384" y="3428999"/>
            <a:ext cx="1002224" cy="391956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+mj-lt"/>
              </a:rPr>
              <a:t>.</a:t>
            </a:r>
            <a:r>
              <a:rPr lang="en-US" altLang="zh-CN" sz="2000" b="1" dirty="0">
                <a:solidFill>
                  <a:srgbClr val="FFFFFF"/>
                </a:solidFill>
                <a:latin typeface="+mj-lt"/>
              </a:rPr>
              <a:t>Author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EF1CFB-9C9C-9041-8289-DAD84AAF0C19}"/>
              </a:ext>
            </a:extLst>
          </p:cNvPr>
          <p:cNvSpPr txBox="1"/>
          <p:nvPr/>
        </p:nvSpPr>
        <p:spPr>
          <a:xfrm>
            <a:off x="6536478" y="3820955"/>
            <a:ext cx="1673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j-lt"/>
              </a:rPr>
              <a:t>.</a:t>
            </a:r>
            <a:r>
              <a:rPr lang="en-US" altLang="zh-CN" sz="2000" b="1" dirty="0">
                <a:latin typeface="+mj-lt"/>
              </a:rPr>
              <a:t>Backgrounds</a:t>
            </a:r>
            <a:endParaRPr lang="zh-CN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1124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1" name="Rectangle 1026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enry Fielding - Tom Jones, Books &amp; Life - Biography">
            <a:extLst>
              <a:ext uri="{FF2B5EF4-FFF2-40B4-BE49-F238E27FC236}">
                <a16:creationId xmlns:a16="http://schemas.microsoft.com/office/drawing/2014/main" id="{04AC08EF-A04C-A66D-F83E-76976BB4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857" y="0"/>
            <a:ext cx="11012133" cy="110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3" name="Rectangle 1026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87C8748-CB46-F260-AFA2-ABA1D4F5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10" y="335392"/>
            <a:ext cx="5478379" cy="1899912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Century" panose="02040604050505020304" pitchFamily="18" charset="0"/>
              </a:rPr>
              <a:t>/Author</a:t>
            </a:r>
            <a:br>
              <a:rPr lang="en-US" altLang="zh-CN" sz="4800" dirty="0">
                <a:latin typeface="Century" panose="02040604050505020304" pitchFamily="18" charset="0"/>
              </a:rPr>
            </a:br>
            <a:r>
              <a:rPr lang="en-US" altLang="zh-CN" sz="4800" dirty="0">
                <a:latin typeface="Century" panose="02040604050505020304" pitchFamily="18" charset="0"/>
              </a:rPr>
              <a:t>	</a:t>
            </a:r>
            <a:r>
              <a:rPr lang="en-US" altLang="zh-CN" sz="2800" dirty="0">
                <a:solidFill>
                  <a:schemeClr val="tx1">
                    <a:alpha val="60000"/>
                  </a:schemeClr>
                </a:solidFill>
                <a:latin typeface="Century" panose="02040604050505020304" pitchFamily="18" charset="0"/>
              </a:rPr>
              <a:t>Henry</a:t>
            </a:r>
            <a:r>
              <a:rPr lang="en-US" altLang="zh-CN" sz="2800" dirty="0">
                <a:solidFill>
                  <a:schemeClr val="tx1">
                    <a:alpha val="58000"/>
                  </a:schemeClr>
                </a:solidFill>
                <a:latin typeface="Century" panose="02040604050505020304" pitchFamily="18" charset="0"/>
              </a:rPr>
              <a:t> Feilding</a:t>
            </a:r>
            <a:endParaRPr lang="zh-CN" altLang="en-US" sz="2800" dirty="0">
              <a:solidFill>
                <a:schemeClr val="tx1">
                  <a:alpha val="58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79B5CB6-DE32-30DB-92E9-4BB53507C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10" y="2656776"/>
            <a:ext cx="3548968" cy="686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founder of the British realism novel.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60F06D72-34A7-BC96-E85F-0B21F570D208}"/>
              </a:ext>
            </a:extLst>
          </p:cNvPr>
          <p:cNvSpPr txBox="1">
            <a:spLocks/>
          </p:cNvSpPr>
          <p:nvPr/>
        </p:nvSpPr>
        <p:spPr>
          <a:xfrm>
            <a:off x="310110" y="5109462"/>
            <a:ext cx="3548968" cy="92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greatest contribution to the literature is his realistic novel.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9C6095-92E7-7135-4265-A1511F25FD8A}"/>
              </a:ext>
            </a:extLst>
          </p:cNvPr>
          <p:cNvSpPr txBox="1"/>
          <p:nvPr/>
        </p:nvSpPr>
        <p:spPr>
          <a:xfrm>
            <a:off x="310110" y="3764660"/>
            <a:ext cx="3548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 of the most outstanding representative people in the Enlightenment.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899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6" name="Picture 20" descr="These medieval knights were the 'superheroes' of their time | National  Geographic">
            <a:extLst>
              <a:ext uri="{FF2B5EF4-FFF2-40B4-BE49-F238E27FC236}">
                <a16:creationId xmlns:a16="http://schemas.microsoft.com/office/drawing/2014/main" id="{E995B328-B356-2EC0-C790-26BCE1006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1273" y="757594"/>
            <a:ext cx="8627273" cy="53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0158652-A7CC-447E-1839-1EE151A832C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custGeom>
            <a:avLst/>
            <a:gdLst>
              <a:gd name="connsiteX0" fmla="*/ 4895105 w 12191998"/>
              <a:gd name="connsiteY0" fmla="*/ 4004139 h 6857999"/>
              <a:gd name="connsiteX1" fmla="*/ 4625106 w 12191998"/>
              <a:gd name="connsiteY1" fmla="*/ 4544139 h 6857999"/>
              <a:gd name="connsiteX2" fmla="*/ 4895105 w 12191998"/>
              <a:gd name="connsiteY2" fmla="*/ 5084139 h 6857999"/>
              <a:gd name="connsiteX3" fmla="*/ 5533684 w 12191998"/>
              <a:gd name="connsiteY3" fmla="*/ 5084139 h 6857999"/>
              <a:gd name="connsiteX4" fmla="*/ 5803684 w 12191998"/>
              <a:gd name="connsiteY4" fmla="*/ 4544139 h 6857999"/>
              <a:gd name="connsiteX5" fmla="*/ 5533684 w 12191998"/>
              <a:gd name="connsiteY5" fmla="*/ 4004139 h 6857999"/>
              <a:gd name="connsiteX6" fmla="*/ 3001655 w 12191998"/>
              <a:gd name="connsiteY6" fmla="*/ 3994919 h 6857999"/>
              <a:gd name="connsiteX7" fmla="*/ 2731655 w 12191998"/>
              <a:gd name="connsiteY7" fmla="*/ 4534919 h 6857999"/>
              <a:gd name="connsiteX8" fmla="*/ 3001655 w 12191998"/>
              <a:gd name="connsiteY8" fmla="*/ 5074919 h 6857999"/>
              <a:gd name="connsiteX9" fmla="*/ 3640233 w 12191998"/>
              <a:gd name="connsiteY9" fmla="*/ 5074919 h 6857999"/>
              <a:gd name="connsiteX10" fmla="*/ 3910234 w 12191998"/>
              <a:gd name="connsiteY10" fmla="*/ 4534919 h 6857999"/>
              <a:gd name="connsiteX11" fmla="*/ 3640233 w 12191998"/>
              <a:gd name="connsiteY11" fmla="*/ 3994919 h 6857999"/>
              <a:gd name="connsiteX12" fmla="*/ 2054928 w 12191998"/>
              <a:gd name="connsiteY12" fmla="*/ 3454919 h 6857999"/>
              <a:gd name="connsiteX13" fmla="*/ 1784928 w 12191998"/>
              <a:gd name="connsiteY13" fmla="*/ 3994919 h 6857999"/>
              <a:gd name="connsiteX14" fmla="*/ 2054928 w 12191998"/>
              <a:gd name="connsiteY14" fmla="*/ 4534919 h 6857999"/>
              <a:gd name="connsiteX15" fmla="*/ 2693507 w 12191998"/>
              <a:gd name="connsiteY15" fmla="*/ 4534919 h 6857999"/>
              <a:gd name="connsiteX16" fmla="*/ 2963507 w 12191998"/>
              <a:gd name="connsiteY16" fmla="*/ 3994919 h 6857999"/>
              <a:gd name="connsiteX17" fmla="*/ 2693507 w 12191998"/>
              <a:gd name="connsiteY17" fmla="*/ 3454919 h 6857999"/>
              <a:gd name="connsiteX18" fmla="*/ 3948382 w 12191998"/>
              <a:gd name="connsiteY18" fmla="*/ 3438260 h 6857999"/>
              <a:gd name="connsiteX19" fmla="*/ 3678382 w 12191998"/>
              <a:gd name="connsiteY19" fmla="*/ 3978260 h 6857999"/>
              <a:gd name="connsiteX20" fmla="*/ 3948382 w 12191998"/>
              <a:gd name="connsiteY20" fmla="*/ 4518260 h 6857999"/>
              <a:gd name="connsiteX21" fmla="*/ 4586960 w 12191998"/>
              <a:gd name="connsiteY21" fmla="*/ 4518260 h 6857999"/>
              <a:gd name="connsiteX22" fmla="*/ 4856961 w 12191998"/>
              <a:gd name="connsiteY22" fmla="*/ 3978260 h 6857999"/>
              <a:gd name="connsiteX23" fmla="*/ 4586960 w 12191998"/>
              <a:gd name="connsiteY23" fmla="*/ 3438260 h 6857999"/>
              <a:gd name="connsiteX24" fmla="*/ 1108200 w 12191998"/>
              <a:gd name="connsiteY24" fmla="*/ 2904286 h 6857999"/>
              <a:gd name="connsiteX25" fmla="*/ 838200 w 12191998"/>
              <a:gd name="connsiteY25" fmla="*/ 3444285 h 6857999"/>
              <a:gd name="connsiteX26" fmla="*/ 1108200 w 12191998"/>
              <a:gd name="connsiteY26" fmla="*/ 3984285 h 6857999"/>
              <a:gd name="connsiteX27" fmla="*/ 1746779 w 12191998"/>
              <a:gd name="connsiteY27" fmla="*/ 3984285 h 6857999"/>
              <a:gd name="connsiteX28" fmla="*/ 2016779 w 12191998"/>
              <a:gd name="connsiteY28" fmla="*/ 3444285 h 6857999"/>
              <a:gd name="connsiteX29" fmla="*/ 1746779 w 12191998"/>
              <a:gd name="connsiteY29" fmla="*/ 2904286 h 6857999"/>
              <a:gd name="connsiteX30" fmla="*/ 4895108 w 12191998"/>
              <a:gd name="connsiteY30" fmla="*/ 2898260 h 6857999"/>
              <a:gd name="connsiteX31" fmla="*/ 4625108 w 12191998"/>
              <a:gd name="connsiteY31" fmla="*/ 3438260 h 6857999"/>
              <a:gd name="connsiteX32" fmla="*/ 4895108 w 12191998"/>
              <a:gd name="connsiteY32" fmla="*/ 3978260 h 6857999"/>
              <a:gd name="connsiteX33" fmla="*/ 5533686 w 12191998"/>
              <a:gd name="connsiteY33" fmla="*/ 3978260 h 6857999"/>
              <a:gd name="connsiteX34" fmla="*/ 5803686 w 12191998"/>
              <a:gd name="connsiteY34" fmla="*/ 3438260 h 6857999"/>
              <a:gd name="connsiteX35" fmla="*/ 5533686 w 12191998"/>
              <a:gd name="connsiteY35" fmla="*/ 2898260 h 6857999"/>
              <a:gd name="connsiteX36" fmla="*/ 3001656 w 12191998"/>
              <a:gd name="connsiteY36" fmla="*/ 2893651 h 6857999"/>
              <a:gd name="connsiteX37" fmla="*/ 2731656 w 12191998"/>
              <a:gd name="connsiteY37" fmla="*/ 3433650 h 6857999"/>
              <a:gd name="connsiteX38" fmla="*/ 3001656 w 12191998"/>
              <a:gd name="connsiteY38" fmla="*/ 3973650 h 6857999"/>
              <a:gd name="connsiteX39" fmla="*/ 3640235 w 12191998"/>
              <a:gd name="connsiteY39" fmla="*/ 3973650 h 6857999"/>
              <a:gd name="connsiteX40" fmla="*/ 3910234 w 12191998"/>
              <a:gd name="connsiteY40" fmla="*/ 3433650 h 6857999"/>
              <a:gd name="connsiteX41" fmla="*/ 3640235 w 12191998"/>
              <a:gd name="connsiteY41" fmla="*/ 2893651 h 6857999"/>
              <a:gd name="connsiteX42" fmla="*/ 2054928 w 12191998"/>
              <a:gd name="connsiteY42" fmla="*/ 2337266 h 6857999"/>
              <a:gd name="connsiteX43" fmla="*/ 1784928 w 12191998"/>
              <a:gd name="connsiteY43" fmla="*/ 2877266 h 6857999"/>
              <a:gd name="connsiteX44" fmla="*/ 2054928 w 12191998"/>
              <a:gd name="connsiteY44" fmla="*/ 3417266 h 6857999"/>
              <a:gd name="connsiteX45" fmla="*/ 2693507 w 12191998"/>
              <a:gd name="connsiteY45" fmla="*/ 3417266 h 6857999"/>
              <a:gd name="connsiteX46" fmla="*/ 2963507 w 12191998"/>
              <a:gd name="connsiteY46" fmla="*/ 2877266 h 6857999"/>
              <a:gd name="connsiteX47" fmla="*/ 2693507 w 12191998"/>
              <a:gd name="connsiteY47" fmla="*/ 2337266 h 6857999"/>
              <a:gd name="connsiteX48" fmla="*/ 3948382 w 12191998"/>
              <a:gd name="connsiteY48" fmla="*/ 2332381 h 6857999"/>
              <a:gd name="connsiteX49" fmla="*/ 3678382 w 12191998"/>
              <a:gd name="connsiteY49" fmla="*/ 2872381 h 6857999"/>
              <a:gd name="connsiteX50" fmla="*/ 3948382 w 12191998"/>
              <a:gd name="connsiteY50" fmla="*/ 3412382 h 6857999"/>
              <a:gd name="connsiteX51" fmla="*/ 4586961 w 12191998"/>
              <a:gd name="connsiteY51" fmla="*/ 3412382 h 6857999"/>
              <a:gd name="connsiteX52" fmla="*/ 4856961 w 12191998"/>
              <a:gd name="connsiteY52" fmla="*/ 2872381 h 6857999"/>
              <a:gd name="connsiteX53" fmla="*/ 4586961 w 12191998"/>
              <a:gd name="connsiteY53" fmla="*/ 2332381 h 6857999"/>
              <a:gd name="connsiteX54" fmla="*/ 3001656 w 12191998"/>
              <a:gd name="connsiteY54" fmla="*/ 1779443 h 6857999"/>
              <a:gd name="connsiteX55" fmla="*/ 2731655 w 12191998"/>
              <a:gd name="connsiteY55" fmla="*/ 2319443 h 6857999"/>
              <a:gd name="connsiteX56" fmla="*/ 3001656 w 12191998"/>
              <a:gd name="connsiteY56" fmla="*/ 2859442 h 6857999"/>
              <a:gd name="connsiteX57" fmla="*/ 3640235 w 12191998"/>
              <a:gd name="connsiteY57" fmla="*/ 2859442 h 6857999"/>
              <a:gd name="connsiteX58" fmla="*/ 3910234 w 12191998"/>
              <a:gd name="connsiteY58" fmla="*/ 2319443 h 6857999"/>
              <a:gd name="connsiteX59" fmla="*/ 3640235 w 12191998"/>
              <a:gd name="connsiteY59" fmla="*/ 1779443 h 6857999"/>
              <a:gd name="connsiteX60" fmla="*/ 4895106 w 12191998"/>
              <a:gd name="connsiteY60" fmla="*/ 1779442 h 6857999"/>
              <a:gd name="connsiteX61" fmla="*/ 4625106 w 12191998"/>
              <a:gd name="connsiteY61" fmla="*/ 2319442 h 6857999"/>
              <a:gd name="connsiteX62" fmla="*/ 4895106 w 12191998"/>
              <a:gd name="connsiteY62" fmla="*/ 2859442 h 6857999"/>
              <a:gd name="connsiteX63" fmla="*/ 5533685 w 12191998"/>
              <a:gd name="connsiteY63" fmla="*/ 2859442 h 6857999"/>
              <a:gd name="connsiteX64" fmla="*/ 5803685 w 12191998"/>
              <a:gd name="connsiteY64" fmla="*/ 2319442 h 6857999"/>
              <a:gd name="connsiteX65" fmla="*/ 5533685 w 12191998"/>
              <a:gd name="connsiteY65" fmla="*/ 1779442 h 6857999"/>
              <a:gd name="connsiteX66" fmla="*/ 3948382 w 12191998"/>
              <a:gd name="connsiteY66" fmla="*/ 1231113 h 6857999"/>
              <a:gd name="connsiteX67" fmla="*/ 3678382 w 12191998"/>
              <a:gd name="connsiteY67" fmla="*/ 1771113 h 6857999"/>
              <a:gd name="connsiteX68" fmla="*/ 3948382 w 12191998"/>
              <a:gd name="connsiteY68" fmla="*/ 2311113 h 6857999"/>
              <a:gd name="connsiteX69" fmla="*/ 4586961 w 12191998"/>
              <a:gd name="connsiteY69" fmla="*/ 2311113 h 6857999"/>
              <a:gd name="connsiteX70" fmla="*/ 4856961 w 12191998"/>
              <a:gd name="connsiteY70" fmla="*/ 1771113 h 6857999"/>
              <a:gd name="connsiteX71" fmla="*/ 4586961 w 12191998"/>
              <a:gd name="connsiteY71" fmla="*/ 1231113 h 6857999"/>
              <a:gd name="connsiteX72" fmla="*/ 0 w 12191998"/>
              <a:gd name="connsiteY72" fmla="*/ 0 h 6857999"/>
              <a:gd name="connsiteX73" fmla="*/ 12191998 w 12191998"/>
              <a:gd name="connsiteY73" fmla="*/ 0 h 6857999"/>
              <a:gd name="connsiteX74" fmla="*/ 12191998 w 12191998"/>
              <a:gd name="connsiteY74" fmla="*/ 6857999 h 6857999"/>
              <a:gd name="connsiteX75" fmla="*/ 0 w 12191998"/>
              <a:gd name="connsiteY7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191998" h="6857999">
                <a:moveTo>
                  <a:pt x="4895105" y="4004139"/>
                </a:moveTo>
                <a:lnTo>
                  <a:pt x="4625106" y="4544139"/>
                </a:lnTo>
                <a:lnTo>
                  <a:pt x="4895105" y="5084139"/>
                </a:lnTo>
                <a:lnTo>
                  <a:pt x="5533684" y="5084139"/>
                </a:lnTo>
                <a:lnTo>
                  <a:pt x="5803684" y="4544139"/>
                </a:lnTo>
                <a:lnTo>
                  <a:pt x="5533684" y="4004139"/>
                </a:lnTo>
                <a:close/>
                <a:moveTo>
                  <a:pt x="3001655" y="3994919"/>
                </a:moveTo>
                <a:lnTo>
                  <a:pt x="2731655" y="4534919"/>
                </a:lnTo>
                <a:lnTo>
                  <a:pt x="3001655" y="5074919"/>
                </a:lnTo>
                <a:lnTo>
                  <a:pt x="3640233" y="5074919"/>
                </a:lnTo>
                <a:lnTo>
                  <a:pt x="3910234" y="4534919"/>
                </a:lnTo>
                <a:lnTo>
                  <a:pt x="3640233" y="3994919"/>
                </a:lnTo>
                <a:close/>
                <a:moveTo>
                  <a:pt x="2054928" y="3454919"/>
                </a:moveTo>
                <a:lnTo>
                  <a:pt x="1784928" y="3994919"/>
                </a:lnTo>
                <a:lnTo>
                  <a:pt x="2054928" y="4534919"/>
                </a:lnTo>
                <a:lnTo>
                  <a:pt x="2693507" y="4534919"/>
                </a:lnTo>
                <a:lnTo>
                  <a:pt x="2963507" y="3994919"/>
                </a:lnTo>
                <a:lnTo>
                  <a:pt x="2693507" y="3454919"/>
                </a:lnTo>
                <a:close/>
                <a:moveTo>
                  <a:pt x="3948382" y="3438260"/>
                </a:moveTo>
                <a:lnTo>
                  <a:pt x="3678382" y="3978260"/>
                </a:lnTo>
                <a:lnTo>
                  <a:pt x="3948382" y="4518260"/>
                </a:lnTo>
                <a:lnTo>
                  <a:pt x="4586960" y="4518260"/>
                </a:lnTo>
                <a:lnTo>
                  <a:pt x="4856961" y="3978260"/>
                </a:lnTo>
                <a:lnTo>
                  <a:pt x="4586960" y="3438260"/>
                </a:lnTo>
                <a:close/>
                <a:moveTo>
                  <a:pt x="1108200" y="2904286"/>
                </a:moveTo>
                <a:lnTo>
                  <a:pt x="838200" y="3444285"/>
                </a:lnTo>
                <a:lnTo>
                  <a:pt x="1108200" y="3984285"/>
                </a:lnTo>
                <a:lnTo>
                  <a:pt x="1746779" y="3984285"/>
                </a:lnTo>
                <a:lnTo>
                  <a:pt x="2016779" y="3444285"/>
                </a:lnTo>
                <a:lnTo>
                  <a:pt x="1746779" y="2904286"/>
                </a:lnTo>
                <a:close/>
                <a:moveTo>
                  <a:pt x="4895108" y="2898260"/>
                </a:moveTo>
                <a:lnTo>
                  <a:pt x="4625108" y="3438260"/>
                </a:lnTo>
                <a:lnTo>
                  <a:pt x="4895108" y="3978260"/>
                </a:lnTo>
                <a:lnTo>
                  <a:pt x="5533686" y="3978260"/>
                </a:lnTo>
                <a:lnTo>
                  <a:pt x="5803686" y="3438260"/>
                </a:lnTo>
                <a:lnTo>
                  <a:pt x="5533686" y="2898260"/>
                </a:lnTo>
                <a:close/>
                <a:moveTo>
                  <a:pt x="3001656" y="2893651"/>
                </a:moveTo>
                <a:lnTo>
                  <a:pt x="2731656" y="3433650"/>
                </a:lnTo>
                <a:lnTo>
                  <a:pt x="3001656" y="3973650"/>
                </a:lnTo>
                <a:lnTo>
                  <a:pt x="3640235" y="3973650"/>
                </a:lnTo>
                <a:lnTo>
                  <a:pt x="3910234" y="3433650"/>
                </a:lnTo>
                <a:lnTo>
                  <a:pt x="3640235" y="2893651"/>
                </a:lnTo>
                <a:close/>
                <a:moveTo>
                  <a:pt x="2054928" y="2337266"/>
                </a:moveTo>
                <a:lnTo>
                  <a:pt x="1784928" y="2877266"/>
                </a:lnTo>
                <a:lnTo>
                  <a:pt x="2054928" y="3417266"/>
                </a:lnTo>
                <a:lnTo>
                  <a:pt x="2693507" y="3417266"/>
                </a:lnTo>
                <a:lnTo>
                  <a:pt x="2963507" y="2877266"/>
                </a:lnTo>
                <a:lnTo>
                  <a:pt x="2693507" y="2337266"/>
                </a:lnTo>
                <a:close/>
                <a:moveTo>
                  <a:pt x="3948382" y="2332381"/>
                </a:moveTo>
                <a:lnTo>
                  <a:pt x="3678382" y="2872381"/>
                </a:lnTo>
                <a:lnTo>
                  <a:pt x="3948382" y="3412382"/>
                </a:lnTo>
                <a:lnTo>
                  <a:pt x="4586961" y="3412382"/>
                </a:lnTo>
                <a:lnTo>
                  <a:pt x="4856961" y="2872381"/>
                </a:lnTo>
                <a:lnTo>
                  <a:pt x="4586961" y="2332381"/>
                </a:lnTo>
                <a:close/>
                <a:moveTo>
                  <a:pt x="3001656" y="1779443"/>
                </a:moveTo>
                <a:lnTo>
                  <a:pt x="2731655" y="2319443"/>
                </a:lnTo>
                <a:lnTo>
                  <a:pt x="3001656" y="2859442"/>
                </a:lnTo>
                <a:lnTo>
                  <a:pt x="3640235" y="2859442"/>
                </a:lnTo>
                <a:lnTo>
                  <a:pt x="3910234" y="2319443"/>
                </a:lnTo>
                <a:lnTo>
                  <a:pt x="3640235" y="1779443"/>
                </a:lnTo>
                <a:close/>
                <a:moveTo>
                  <a:pt x="4895106" y="1779442"/>
                </a:moveTo>
                <a:lnTo>
                  <a:pt x="4625106" y="2319442"/>
                </a:lnTo>
                <a:lnTo>
                  <a:pt x="4895106" y="2859442"/>
                </a:lnTo>
                <a:lnTo>
                  <a:pt x="5533685" y="2859442"/>
                </a:lnTo>
                <a:lnTo>
                  <a:pt x="5803685" y="2319442"/>
                </a:lnTo>
                <a:lnTo>
                  <a:pt x="5533685" y="1779442"/>
                </a:lnTo>
                <a:close/>
                <a:moveTo>
                  <a:pt x="3948382" y="1231113"/>
                </a:moveTo>
                <a:lnTo>
                  <a:pt x="3678382" y="1771113"/>
                </a:lnTo>
                <a:lnTo>
                  <a:pt x="3948382" y="2311113"/>
                </a:lnTo>
                <a:lnTo>
                  <a:pt x="4586961" y="2311113"/>
                </a:lnTo>
                <a:lnTo>
                  <a:pt x="4856961" y="1771113"/>
                </a:lnTo>
                <a:lnTo>
                  <a:pt x="4586961" y="1231113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0C7B8E5-1952-E151-C3F2-21001408BDFC}"/>
              </a:ext>
            </a:extLst>
          </p:cNvPr>
          <p:cNvSpPr txBox="1"/>
          <p:nvPr/>
        </p:nvSpPr>
        <p:spPr>
          <a:xfrm>
            <a:off x="7488025" y="1001020"/>
            <a:ext cx="470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等线" panose="02010600030101010101" pitchFamily="2" charset="-122"/>
              </a:rPr>
              <a:t>Chivalry literature</a:t>
            </a:r>
            <a:endParaRPr lang="zh-CN" altLang="en-US" sz="6000" dirty="0">
              <a:latin typeface="Century" panose="020406040505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40499B-BA13-3F71-6FDE-950ABD5C0810}"/>
              </a:ext>
            </a:extLst>
          </p:cNvPr>
          <p:cNvSpPr/>
          <p:nvPr/>
        </p:nvSpPr>
        <p:spPr>
          <a:xfrm>
            <a:off x="8601063" y="1139098"/>
            <a:ext cx="410639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C62013-6753-D48E-4D41-8DDC7A8C43F0}"/>
              </a:ext>
            </a:extLst>
          </p:cNvPr>
          <p:cNvSpPr txBox="1"/>
          <p:nvPr/>
        </p:nvSpPr>
        <p:spPr>
          <a:xfrm rot="494052">
            <a:off x="8497468" y="1054738"/>
            <a:ext cx="783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Rastanty Cortez" panose="02000506000000020003" pitchFamily="2" charset="0"/>
              </a:rPr>
              <a:t>Love</a:t>
            </a:r>
            <a:endParaRPr lang="zh-CN" altLang="en-US" sz="2400" b="1" dirty="0">
              <a:latin typeface="Rastanty Cortez" panose="02000506000000020003" pitchFamily="2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184C167-6ED6-AE34-49B2-B797B400C3D2}"/>
              </a:ext>
            </a:extLst>
          </p:cNvPr>
          <p:cNvSpPr/>
          <p:nvPr/>
        </p:nvSpPr>
        <p:spPr>
          <a:xfrm>
            <a:off x="7767878" y="2158663"/>
            <a:ext cx="251348" cy="149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CD83C5F-3C5A-ED51-CB64-DA781CFEA5E8}"/>
              </a:ext>
            </a:extLst>
          </p:cNvPr>
          <p:cNvSpPr txBox="1"/>
          <p:nvPr/>
        </p:nvSpPr>
        <p:spPr>
          <a:xfrm>
            <a:off x="7702735" y="1970516"/>
            <a:ext cx="632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Rastanty Cortez" panose="02000506000000020003" pitchFamily="2" charset="0"/>
              </a:rPr>
              <a:t>glory</a:t>
            </a:r>
            <a:endParaRPr lang="zh-CN" altLang="en-US" sz="2400" b="1" dirty="0">
              <a:latin typeface="Rastanty Cortez" panose="02000506000000020003" pitchFamily="2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3A48392-72D5-43E3-776E-BE8411BB8B5D}"/>
              </a:ext>
            </a:extLst>
          </p:cNvPr>
          <p:cNvSpPr/>
          <p:nvPr/>
        </p:nvSpPr>
        <p:spPr>
          <a:xfrm>
            <a:off x="10551220" y="2607113"/>
            <a:ext cx="452486" cy="16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1CE37C1-A363-0DAD-68BF-D0103AB03E96}"/>
              </a:ext>
            </a:extLst>
          </p:cNvPr>
          <p:cNvSpPr txBox="1"/>
          <p:nvPr/>
        </p:nvSpPr>
        <p:spPr>
          <a:xfrm>
            <a:off x="10580627" y="2376280"/>
            <a:ext cx="1043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Rastanty Cortez" panose="02000506000000020003" pitchFamily="2" charset="0"/>
              </a:rPr>
              <a:t>religion</a:t>
            </a:r>
            <a:endParaRPr lang="zh-CN" altLang="en-US" sz="2400" b="1" dirty="0">
              <a:latin typeface="Rastanty Cortez" panose="02000506000000020003" pitchFamily="2" charset="0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97C03BF-B37C-9558-92DD-31A2E64F1568}"/>
              </a:ext>
            </a:extLst>
          </p:cNvPr>
          <p:cNvCxnSpPr>
            <a:cxnSpLocks/>
          </p:cNvCxnSpPr>
          <p:nvPr/>
        </p:nvCxnSpPr>
        <p:spPr>
          <a:xfrm>
            <a:off x="7588577" y="2837945"/>
            <a:ext cx="340528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13DE9CA-C178-94D0-A1DD-C4538032F534}"/>
              </a:ext>
            </a:extLst>
          </p:cNvPr>
          <p:cNvSpPr txBox="1"/>
          <p:nvPr/>
        </p:nvSpPr>
        <p:spPr>
          <a:xfrm>
            <a:off x="8026412" y="3300285"/>
            <a:ext cx="309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/R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eflect the ideals of feudal life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A844F59-0338-7352-7B47-21BF25E4122F}"/>
              </a:ext>
            </a:extLst>
          </p:cNvPr>
          <p:cNvSpPr txBox="1"/>
          <p:nvPr/>
        </p:nvSpPr>
        <p:spPr>
          <a:xfrm flipH="1">
            <a:off x="8950397" y="3800495"/>
            <a:ext cx="222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/B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rave and invincible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EF76DD8-85D9-488B-F31E-384DBFEF847B}"/>
              </a:ext>
            </a:extLst>
          </p:cNvPr>
          <p:cNvSpPr txBox="1"/>
          <p:nvPr/>
        </p:nvSpPr>
        <p:spPr>
          <a:xfrm>
            <a:off x="6686227" y="4275849"/>
            <a:ext cx="446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/W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ent through all kinds of magical adventures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10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0.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BB95B1F-6AC7-6311-5566-EC54F5953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1" b="646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7F628-D2BC-BDA2-1423-738DBF151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77342"/>
            <a:ext cx="9144000" cy="21942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 dirty="0">
                <a:solidFill>
                  <a:srgbClr val="FFFFFF"/>
                </a:solidFill>
                <a:latin typeface="Century" panose="02040604050505020304" pitchFamily="18" charset="0"/>
              </a:rPr>
              <a:t>/Characteristic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0E0188-1263-1DA7-CB47-F019FD207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3071" y="3838551"/>
            <a:ext cx="1725498" cy="593963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+mj-ea"/>
                <a:ea typeface="+mj-ea"/>
              </a:rPr>
              <a:t>.</a:t>
            </a:r>
            <a:r>
              <a:rPr lang="en-US" altLang="zh-CN" sz="2000" b="1" dirty="0" err="1">
                <a:solidFill>
                  <a:srgbClr val="FFFFFF"/>
                </a:solidFill>
                <a:latin typeface="+mj-ea"/>
                <a:ea typeface="+mj-ea"/>
              </a:rPr>
              <a:t>Mr</a:t>
            </a:r>
            <a:r>
              <a:rPr lang="en-US" altLang="zh-CN" sz="2800" b="1" dirty="0" err="1">
                <a:solidFill>
                  <a:srgbClr val="FFFFFF"/>
                </a:solidFill>
                <a:latin typeface="+mj-ea"/>
                <a:ea typeface="+mj-ea"/>
              </a:rPr>
              <a:t>.</a:t>
            </a:r>
            <a:r>
              <a:rPr lang="en-US" altLang="zh-CN" sz="2000" b="1" dirty="0" err="1">
                <a:solidFill>
                  <a:srgbClr val="FFFFFF"/>
                </a:solidFill>
                <a:latin typeface="+mj-ea"/>
                <a:ea typeface="+mj-ea"/>
              </a:rPr>
              <a:t>Allworthy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A4D725A9-81DF-6F9A-0D16-6C30C1BA8898}"/>
              </a:ext>
            </a:extLst>
          </p:cNvPr>
          <p:cNvSpPr txBox="1">
            <a:spLocks/>
          </p:cNvSpPr>
          <p:nvPr/>
        </p:nvSpPr>
        <p:spPr>
          <a:xfrm>
            <a:off x="7046544" y="3445543"/>
            <a:ext cx="1420678" cy="393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+mj-ea"/>
                <a:ea typeface="+mj-ea"/>
              </a:rPr>
              <a:t>.</a:t>
            </a:r>
            <a:r>
              <a:rPr lang="en-US" altLang="zh-CN" sz="2000" b="1" dirty="0">
                <a:solidFill>
                  <a:srgbClr val="FFFFFF"/>
                </a:solidFill>
                <a:latin typeface="+mj-ea"/>
                <a:ea typeface="+mj-ea"/>
              </a:rPr>
              <a:t>Tom Jones</a:t>
            </a:r>
          </a:p>
        </p:txBody>
      </p:sp>
    </p:spTree>
    <p:extLst>
      <p:ext uri="{BB962C8B-B14F-4D97-AF65-F5344CB8AC3E}">
        <p14:creationId xmlns:p14="http://schemas.microsoft.com/office/powerpoint/2010/main" val="3656872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5CD305-CE72-5815-DD6A-066451EE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entury" panose="02040604050505020304" pitchFamily="18" charset="0"/>
              </a:rPr>
              <a:t>/Tom Jones</a:t>
            </a:r>
            <a:endParaRPr lang="zh-CN" altLang="en-US" dirty="0">
              <a:latin typeface="Century" panose="020406040505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B75C15-951A-5F89-BC96-0AB840200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2241288" cy="425596"/>
          </a:xfrm>
        </p:spPr>
        <p:txBody>
          <a:bodyPr/>
          <a:lstStyle/>
          <a:p>
            <a:r>
              <a:rPr lang="en-US" altLang="zh-CN" dirty="0"/>
              <a:t>Warm-hearted</a:t>
            </a:r>
            <a:endParaRPr lang="zh-CN" altLang="en-US" dirty="0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93E0BBDB-476A-5CDE-7ED5-63ADC6DB970C}"/>
              </a:ext>
            </a:extLst>
          </p:cNvPr>
          <p:cNvSpPr txBox="1">
            <a:spLocks/>
          </p:cNvSpPr>
          <p:nvPr/>
        </p:nvSpPr>
        <p:spPr>
          <a:xfrm>
            <a:off x="3208976" y="3299563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Willing</a:t>
            </a:r>
            <a:endParaRPr lang="zh-CN" altLang="en-US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9EC3EA1-10A0-D1A9-BC85-6F4BABD479A7}"/>
              </a:ext>
            </a:extLst>
          </p:cNvPr>
          <p:cNvSpPr txBox="1">
            <a:spLocks/>
          </p:cNvSpPr>
          <p:nvPr/>
        </p:nvSpPr>
        <p:spPr>
          <a:xfrm>
            <a:off x="3406938" y="5102186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Susceptible</a:t>
            </a:r>
            <a:endParaRPr lang="zh-CN" altLang="en-US" dirty="0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9E386610-D575-9DBE-D7FC-9180944C30DD}"/>
              </a:ext>
            </a:extLst>
          </p:cNvPr>
          <p:cNvSpPr txBox="1">
            <a:spLocks/>
          </p:cNvSpPr>
          <p:nvPr/>
        </p:nvSpPr>
        <p:spPr>
          <a:xfrm>
            <a:off x="3400228" y="5102186"/>
            <a:ext cx="1127354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But</a:t>
            </a:r>
            <a:endParaRPr lang="zh-CN" altLang="en-US" b="1" dirty="0"/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8BC00697-3EA7-9EF9-4D5C-B94A1B74C158}"/>
              </a:ext>
            </a:extLst>
          </p:cNvPr>
          <p:cNvSpPr/>
          <p:nvPr/>
        </p:nvSpPr>
        <p:spPr>
          <a:xfrm>
            <a:off x="-8304000" y="-10971000"/>
            <a:ext cx="28800000" cy="28800000"/>
          </a:xfrm>
          <a:prstGeom prst="donu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83D2DA75-4DBE-AEE3-20B6-0DE66FA73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48" y="368785"/>
            <a:ext cx="2484766" cy="23083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24CADD-43B9-4A03-FB1A-BB7BA1EAE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948" y="2865228"/>
            <a:ext cx="3233434" cy="1937034"/>
          </a:xfrm>
          <a:prstGeom prst="rect">
            <a:avLst/>
          </a:prstGeom>
        </p:spPr>
      </p:pic>
      <p:pic>
        <p:nvPicPr>
          <p:cNvPr id="19" name="图片 18" descr="文本, 信件&#10;&#10;描述已自动生成">
            <a:extLst>
              <a:ext uri="{FF2B5EF4-FFF2-40B4-BE49-F238E27FC236}">
                <a16:creationId xmlns:a16="http://schemas.microsoft.com/office/drawing/2014/main" id="{BDB4B4B3-75A9-635F-2281-F9DDF2E4B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49" y="4802262"/>
            <a:ext cx="3233433" cy="180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9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build="p"/>
      <p:bldP spid="3" grpId="0" build="p"/>
      <p:bldP spid="6" grpId="0" build="p"/>
      <p:bldP spid="6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06B93887-6660-ACC8-87BA-492FF323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7" y="5487958"/>
            <a:ext cx="1961489" cy="1060534"/>
          </a:xfrm>
          <a:prstGeom prst="rect">
            <a:avLst/>
          </a:prstGeom>
        </p:spPr>
      </p:pic>
      <p:pic>
        <p:nvPicPr>
          <p:cNvPr id="15" name="图片 14" descr="文本, 信件&#10;&#10;描述已自动生成">
            <a:extLst>
              <a:ext uri="{FF2B5EF4-FFF2-40B4-BE49-F238E27FC236}">
                <a16:creationId xmlns:a16="http://schemas.microsoft.com/office/drawing/2014/main" id="{51873D1A-E3D3-FBA8-FB87-C6BD932D9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50" y="5331304"/>
            <a:ext cx="2397413" cy="13355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27187A-EFA3-20D4-6FD3-589FEED2B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433" y="5331304"/>
            <a:ext cx="2164595" cy="1330137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707778BB-6E0C-42EE-B79C-999D7688C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33" y="485530"/>
            <a:ext cx="4764330" cy="4426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圆: 空心 12">
            <a:extLst>
              <a:ext uri="{FF2B5EF4-FFF2-40B4-BE49-F238E27FC236}">
                <a16:creationId xmlns:a16="http://schemas.microsoft.com/office/drawing/2014/main" id="{E6397E13-AB25-0E98-E891-2884B4D0CF46}"/>
              </a:ext>
            </a:extLst>
          </p:cNvPr>
          <p:cNvSpPr/>
          <p:nvPr/>
        </p:nvSpPr>
        <p:spPr>
          <a:xfrm>
            <a:off x="-4741650" y="-11867388"/>
            <a:ext cx="28800000" cy="28800000"/>
          </a:xfrm>
          <a:prstGeom prst="donut">
            <a:avLst>
              <a:gd name="adj" fmla="val 39837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45CD305-CE72-5815-DD6A-066451EE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7" y="-1698725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Century" panose="02040604050505020304" pitchFamily="18" charset="0"/>
              </a:rPr>
              <a:t>/Tom Jones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B75C15-951A-5F89-BC96-0AB840200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37" y="992088"/>
            <a:ext cx="2241288" cy="42559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Warm-hearted</a:t>
            </a:r>
            <a:endParaRPr lang="zh-CN" altLang="en-US" sz="1800" dirty="0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93E0BBDB-476A-5CDE-7ED5-63ADC6DB970C}"/>
              </a:ext>
            </a:extLst>
          </p:cNvPr>
          <p:cNvSpPr txBox="1">
            <a:spLocks/>
          </p:cNvSpPr>
          <p:nvPr/>
        </p:nvSpPr>
        <p:spPr>
          <a:xfrm>
            <a:off x="2097726" y="272732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Willing</a:t>
            </a:r>
            <a:endParaRPr lang="zh-CN" altLang="en-US" sz="1800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9EC3EA1-10A0-D1A9-BC85-6F4BABD479A7}"/>
              </a:ext>
            </a:extLst>
          </p:cNvPr>
          <p:cNvSpPr txBox="1">
            <a:spLocks/>
          </p:cNvSpPr>
          <p:nvPr/>
        </p:nvSpPr>
        <p:spPr>
          <a:xfrm>
            <a:off x="2377525" y="1176987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Susceptible</a:t>
            </a:r>
            <a:endParaRPr lang="zh-CN" altLang="en-US" sz="1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E26887-C249-45C9-2164-5CEDEBB18694}"/>
              </a:ext>
            </a:extLst>
          </p:cNvPr>
          <p:cNvSpPr txBox="1"/>
          <p:nvPr/>
        </p:nvSpPr>
        <p:spPr>
          <a:xfrm>
            <a:off x="1852130" y="2532612"/>
            <a:ext cx="367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Tom could not bear to see the poor Wretches naked and starving. 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1DB091-1412-84CB-FE6D-F624FE50DEEE}"/>
              </a:ext>
            </a:extLst>
          </p:cNvPr>
          <p:cNvSpPr txBox="1"/>
          <p:nvPr/>
        </p:nvSpPr>
        <p:spPr>
          <a:xfrm>
            <a:off x="1852129" y="3636885"/>
            <a:ext cx="367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</a:rPr>
              <a:t>He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sold the horse for them and they had every farthing of money.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032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06B93887-6660-ACC8-87BA-492FF323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7" y="5487958"/>
            <a:ext cx="1961489" cy="1060534"/>
          </a:xfrm>
          <a:prstGeom prst="rect">
            <a:avLst/>
          </a:prstGeom>
        </p:spPr>
      </p:pic>
      <p:pic>
        <p:nvPicPr>
          <p:cNvPr id="15" name="图片 14" descr="文本, 信件&#10;&#10;描述已自动生成">
            <a:extLst>
              <a:ext uri="{FF2B5EF4-FFF2-40B4-BE49-F238E27FC236}">
                <a16:creationId xmlns:a16="http://schemas.microsoft.com/office/drawing/2014/main" id="{51873D1A-E3D3-FBA8-FB87-C6BD932D9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65" y="4392817"/>
            <a:ext cx="3869648" cy="2155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27187A-EFA3-20D4-6FD3-589FEED2B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565" y="1960814"/>
            <a:ext cx="3869648" cy="2377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707778BB-6E0C-42EE-B79C-999D7688C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88" y="143870"/>
            <a:ext cx="1537276" cy="1428135"/>
          </a:xfrm>
          <a:prstGeom prst="rect">
            <a:avLst/>
          </a:prstGeom>
        </p:spPr>
      </p:pic>
      <p:sp>
        <p:nvSpPr>
          <p:cNvPr id="13" name="圆: 空心 12">
            <a:extLst>
              <a:ext uri="{FF2B5EF4-FFF2-40B4-BE49-F238E27FC236}">
                <a16:creationId xmlns:a16="http://schemas.microsoft.com/office/drawing/2014/main" id="{E6397E13-AB25-0E98-E891-2884B4D0CF46}"/>
              </a:ext>
            </a:extLst>
          </p:cNvPr>
          <p:cNvSpPr/>
          <p:nvPr/>
        </p:nvSpPr>
        <p:spPr>
          <a:xfrm>
            <a:off x="-5105826" y="-10231084"/>
            <a:ext cx="28800000" cy="28800000"/>
          </a:xfrm>
          <a:prstGeom prst="donut">
            <a:avLst>
              <a:gd name="adj" fmla="val 40498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45CD305-CE72-5815-DD6A-066451EE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7" y="-1698725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Century" panose="02040604050505020304" pitchFamily="18" charset="0"/>
              </a:rPr>
              <a:t>/Tom Jones</a:t>
            </a:r>
            <a:endParaRPr lang="zh-CN" altLang="en-US" sz="4800" dirty="0">
              <a:latin typeface="Century" panose="020406040505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B75C15-951A-5F89-BC96-0AB840200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37" y="992088"/>
            <a:ext cx="2241288" cy="42559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Warm-hearted</a:t>
            </a:r>
            <a:endParaRPr lang="zh-CN" altLang="en-US" sz="1800" dirty="0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93E0BBDB-476A-5CDE-7ED5-63ADC6DB970C}"/>
              </a:ext>
            </a:extLst>
          </p:cNvPr>
          <p:cNvSpPr txBox="1">
            <a:spLocks/>
          </p:cNvSpPr>
          <p:nvPr/>
        </p:nvSpPr>
        <p:spPr>
          <a:xfrm>
            <a:off x="2097726" y="272732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Willing</a:t>
            </a:r>
            <a:endParaRPr lang="zh-CN" altLang="en-US" sz="1800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9EC3EA1-10A0-D1A9-BC85-6F4BABD479A7}"/>
              </a:ext>
            </a:extLst>
          </p:cNvPr>
          <p:cNvSpPr txBox="1">
            <a:spLocks/>
          </p:cNvSpPr>
          <p:nvPr/>
        </p:nvSpPr>
        <p:spPr>
          <a:xfrm>
            <a:off x="2377525" y="1176987"/>
            <a:ext cx="2241288" cy="42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Susceptible</a:t>
            </a:r>
            <a:endParaRPr lang="zh-CN" altLang="en-US" sz="1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E26887-C249-45C9-2164-5CEDEBB18694}"/>
              </a:ext>
            </a:extLst>
          </p:cNvPr>
          <p:cNvSpPr txBox="1"/>
          <p:nvPr/>
        </p:nvSpPr>
        <p:spPr>
          <a:xfrm>
            <a:off x="1852130" y="2532612"/>
            <a:ext cx="367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poor Game-keeper was condemned and had no opportunity to defend himself.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1DB091-1412-84CB-FE6D-F624FE50DEEE}"/>
              </a:ext>
            </a:extLst>
          </p:cNvPr>
          <p:cNvSpPr txBox="1"/>
          <p:nvPr/>
        </p:nvSpPr>
        <p:spPr>
          <a:xfrm>
            <a:off x="1852129" y="3636885"/>
            <a:ext cx="3679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 determined to attempt to preserve the poor Game-keeper from ruin.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21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2775</TotalTime>
  <Words>578</Words>
  <Application>Microsoft Macintosh PowerPoint</Application>
  <PresentationFormat>宽屏</PresentationFormat>
  <Paragraphs>131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Arial</vt:lpstr>
      <vt:lpstr>Calibri</vt:lpstr>
      <vt:lpstr>Century</vt:lpstr>
      <vt:lpstr>Rastanty Cortez</vt:lpstr>
      <vt:lpstr>Times New Roman</vt:lpstr>
      <vt:lpstr>Office 主题​​</vt:lpstr>
      <vt:lpstr>Realism in Tom Jones</vt:lpstr>
      <vt:lpstr>/Content</vt:lpstr>
      <vt:lpstr>/Introduction</vt:lpstr>
      <vt:lpstr>/Author  Henry Feilding</vt:lpstr>
      <vt:lpstr>PowerPoint 演示文稿</vt:lpstr>
      <vt:lpstr>/Characteristic</vt:lpstr>
      <vt:lpstr>/Tom Jones</vt:lpstr>
      <vt:lpstr>/Tom Jones</vt:lpstr>
      <vt:lpstr>/Tom Jones</vt:lpstr>
      <vt:lpstr>/Tom Jones</vt:lpstr>
      <vt:lpstr>/Allworthy</vt:lpstr>
      <vt:lpstr>/Allworthy</vt:lpstr>
      <vt:lpstr>/Allworthy</vt:lpstr>
      <vt:lpstr>/Allworthy</vt:lpstr>
      <vt:lpstr>/Writing Style</vt:lpstr>
      <vt:lpstr>/Prologue</vt:lpstr>
      <vt:lpstr>PowerPoint 演示文稿</vt:lpstr>
      <vt:lpstr>PowerPoint 演示文稿</vt:lpstr>
      <vt:lpstr>PowerPoint 演示文稿</vt:lpstr>
      <vt:lpstr>/True name</vt:lpstr>
      <vt:lpstr>something</vt:lpstr>
      <vt:lpstr>something</vt:lpstr>
      <vt:lpstr>something</vt:lpstr>
      <vt:lpstr>something</vt:lpstr>
      <vt:lpstr>something</vt:lpstr>
      <vt:lpstr>/Thanks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Realism in Tom Jones</dc:title>
  <dc:creator>Shizhen Zhang</dc:creator>
  <cp:lastModifiedBy>Jingyue Wu</cp:lastModifiedBy>
  <cp:revision>16</cp:revision>
  <dcterms:created xsi:type="dcterms:W3CDTF">2022-11-19T14:51:03Z</dcterms:created>
  <dcterms:modified xsi:type="dcterms:W3CDTF">2023-10-16T12:08:19Z</dcterms:modified>
</cp:coreProperties>
</file>